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3106400" cy="9258300"/>
  <p:notesSz cx="13106400" cy="92583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82980" y="2870073"/>
            <a:ext cx="11140440" cy="19442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65960" y="5184648"/>
            <a:ext cx="9174480" cy="23145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 u="dbl">
                <a:solidFill>
                  <a:schemeClr val="tx1"/>
                </a:solidFill>
                <a:latin typeface="MS PGothic"/>
                <a:cs typeface="MS PGothic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 u="dbl">
                <a:solidFill>
                  <a:schemeClr val="tx1"/>
                </a:solidFill>
                <a:latin typeface="MS PGothic"/>
                <a:cs typeface="MS PGothic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55320" y="2129409"/>
            <a:ext cx="5701284" cy="611047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749796" y="2129409"/>
            <a:ext cx="5701284" cy="611047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 u="dbl">
                <a:solidFill>
                  <a:schemeClr val="tx1"/>
                </a:solidFill>
                <a:latin typeface="MS PGothic"/>
                <a:cs typeface="MS PGothic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52717" y="758443"/>
            <a:ext cx="3000965" cy="361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 u="dbl">
                <a:solidFill>
                  <a:schemeClr val="tx1"/>
                </a:solidFill>
                <a:latin typeface="MS PGothic"/>
                <a:cs typeface="MS PGothic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32104" y="2100072"/>
            <a:ext cx="11866245" cy="58616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456176" y="8610219"/>
            <a:ext cx="4194048" cy="4629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55320" y="8610219"/>
            <a:ext cx="3014472" cy="4629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9436608" y="8610219"/>
            <a:ext cx="3014472" cy="4629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376555">
              <a:lnSpc>
                <a:spcPct val="100000"/>
              </a:lnSpc>
              <a:spcBef>
                <a:spcPts val="105"/>
              </a:spcBef>
            </a:pPr>
            <a:r>
              <a:rPr dirty="0" spc="-105"/>
              <a:t>モデルコース</a:t>
            </a:r>
            <a:r>
              <a:rPr dirty="0" spc="-105"/>
              <a:t>（２</a:t>
            </a:r>
            <a:r>
              <a:rPr dirty="0" spc="-105"/>
              <a:t>泊</a:t>
            </a:r>
            <a:r>
              <a:rPr dirty="0" spc="-100"/>
              <a:t>３</a:t>
            </a:r>
            <a:r>
              <a:rPr dirty="0" spc="-105"/>
              <a:t>日）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32104" y="1432560"/>
          <a:ext cx="8013700" cy="5156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9560"/>
                <a:gridCol w="1286510"/>
                <a:gridCol w="902334"/>
                <a:gridCol w="1009014"/>
                <a:gridCol w="1078864"/>
                <a:gridCol w="902335"/>
                <a:gridCol w="2517774"/>
              </a:tblGrid>
              <a:tr h="274320">
                <a:tc rowSpan="2">
                  <a:txBody>
                    <a:bodyPr/>
                    <a:lstStyle/>
                    <a:p>
                      <a:pPr marL="87630" marR="65405">
                        <a:lnSpc>
                          <a:spcPct val="108000"/>
                        </a:lnSpc>
                        <a:spcBef>
                          <a:spcPts val="580"/>
                        </a:spcBef>
                      </a:pPr>
                      <a:r>
                        <a:rPr dirty="0" sz="1000">
                          <a:latin typeface="MS PGothic"/>
                          <a:cs typeface="MS PGothic"/>
                        </a:rPr>
                        <a:t>行 先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B="0" marT="736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203200">
                        <a:lnSpc>
                          <a:spcPct val="100000"/>
                        </a:lnSpc>
                      </a:pPr>
                      <a:r>
                        <a:rPr dirty="0" sz="1150" spc="50">
                          <a:latin typeface="MS PGothic"/>
                          <a:cs typeface="MS PGothic"/>
                        </a:rPr>
                        <a:t>方</a:t>
                      </a:r>
                      <a:r>
                        <a:rPr dirty="0" sz="1150" spc="18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150" spc="50">
                          <a:latin typeface="MS PGothic"/>
                          <a:cs typeface="MS PGothic"/>
                        </a:rPr>
                        <a:t>面</a:t>
                      </a:r>
                      <a:endParaRPr sz="1150">
                        <a:latin typeface="MS PGothic"/>
                        <a:cs typeface="MS PGothic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53060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dirty="0" sz="1150" spc="-100">
                          <a:latin typeface="MS PGothic"/>
                          <a:cs typeface="MS PGothic"/>
                        </a:rPr>
                        <a:t>クラス</a:t>
                      </a:r>
                      <a:endParaRPr sz="1150">
                        <a:latin typeface="MS PGothic"/>
                        <a:cs typeface="MS PGothic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440"/>
                        </a:spcBef>
                        <a:tabLst>
                          <a:tab pos="650240" algn="l"/>
                        </a:tabLst>
                      </a:pPr>
                      <a:r>
                        <a:rPr dirty="0" sz="1000" spc="-105">
                          <a:latin typeface="MS PGothic"/>
                          <a:cs typeface="MS PGothic"/>
                        </a:rPr>
                        <a:t>生</a:t>
                      </a:r>
                      <a:r>
                        <a:rPr dirty="0" sz="1000" spc="5">
                          <a:latin typeface="MS PGothic"/>
                          <a:cs typeface="MS PGothic"/>
                        </a:rPr>
                        <a:t>徒	名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B="0" marT="558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440"/>
                        </a:spcBef>
                        <a:tabLst>
                          <a:tab pos="558165" algn="l"/>
                        </a:tabLst>
                      </a:pPr>
                      <a:r>
                        <a:rPr dirty="0" sz="1000" spc="-105">
                          <a:latin typeface="MS PGothic"/>
                          <a:cs typeface="MS PGothic"/>
                        </a:rPr>
                        <a:t>写真</a:t>
                      </a:r>
                      <a:r>
                        <a:rPr dirty="0" sz="1000">
                          <a:latin typeface="MS PGothic"/>
                          <a:cs typeface="MS PGothic"/>
                        </a:rPr>
                        <a:t>：	</a:t>
                      </a:r>
                      <a:r>
                        <a:rPr dirty="0" sz="1000" spc="5">
                          <a:latin typeface="MS PGothic"/>
                          <a:cs typeface="MS PGothic"/>
                        </a:rPr>
                        <a:t>名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B="0" marT="558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099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dirty="0" sz="1000" spc="5">
                          <a:latin typeface="MS PGothic"/>
                          <a:cs typeface="MS PGothic"/>
                        </a:rPr>
                        <a:t>合</a:t>
                      </a:r>
                      <a:r>
                        <a:rPr dirty="0" sz="1000" spc="9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000" spc="5">
                          <a:latin typeface="MS PGothic"/>
                          <a:cs typeface="MS PGothic"/>
                        </a:rPr>
                        <a:t>計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B="0" marT="558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7010">
                        <a:lnSpc>
                          <a:spcPct val="100000"/>
                        </a:lnSpc>
                        <a:spcBef>
                          <a:spcPts val="440"/>
                        </a:spcBef>
                        <a:tabLst>
                          <a:tab pos="721995" algn="l"/>
                        </a:tabLst>
                      </a:pPr>
                      <a:r>
                        <a:rPr dirty="0" sz="1000" spc="5">
                          <a:latin typeface="MS PGothic"/>
                          <a:cs typeface="MS PGothic"/>
                        </a:rPr>
                        <a:t>泊</a:t>
                      </a:r>
                      <a:r>
                        <a:rPr dirty="0" sz="1000" spc="15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000" spc="5">
                          <a:latin typeface="MS PGothic"/>
                          <a:cs typeface="MS PGothic"/>
                        </a:rPr>
                        <a:t>日	</a:t>
                      </a:r>
                      <a:r>
                        <a:rPr dirty="0" sz="1000" spc="-105">
                          <a:latin typeface="MS PGothic"/>
                          <a:cs typeface="MS PGothic"/>
                        </a:rPr>
                        <a:t>食事条件：朝／昼／夕</a:t>
                      </a:r>
                      <a:r>
                        <a:rPr dirty="0" sz="1000" spc="5">
                          <a:latin typeface="MS PGothic"/>
                          <a:cs typeface="MS PGothic"/>
                        </a:rPr>
                        <a:t>２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B="0" marT="558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2503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36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220"/>
                        </a:spcBef>
                        <a:tabLst>
                          <a:tab pos="650240" algn="l"/>
                        </a:tabLst>
                      </a:pPr>
                      <a:r>
                        <a:rPr dirty="0" sz="1000" spc="-105">
                          <a:latin typeface="MS PGothic"/>
                          <a:cs typeface="MS PGothic"/>
                        </a:rPr>
                        <a:t>引</a:t>
                      </a:r>
                      <a:r>
                        <a:rPr dirty="0" sz="1000" spc="5">
                          <a:latin typeface="MS PGothic"/>
                          <a:cs typeface="MS PGothic"/>
                        </a:rPr>
                        <a:t>率	名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B="0" marT="2794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220"/>
                        </a:spcBef>
                        <a:tabLst>
                          <a:tab pos="600710" algn="l"/>
                        </a:tabLst>
                      </a:pPr>
                      <a:r>
                        <a:rPr dirty="0" sz="1000" spc="-105">
                          <a:latin typeface="MS PGothic"/>
                          <a:cs typeface="MS PGothic"/>
                        </a:rPr>
                        <a:t>添乗員</a:t>
                      </a:r>
                      <a:r>
                        <a:rPr dirty="0" sz="1000">
                          <a:latin typeface="MS PGothic"/>
                          <a:cs typeface="MS PGothic"/>
                        </a:rPr>
                        <a:t>：	</a:t>
                      </a:r>
                      <a:r>
                        <a:rPr dirty="0" sz="1000" spc="5">
                          <a:latin typeface="MS PGothic"/>
                          <a:cs typeface="MS PGothic"/>
                        </a:rPr>
                        <a:t>名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B="0" marT="2794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10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1000">
                          <a:latin typeface="MS PGothic"/>
                          <a:cs typeface="MS PGothic"/>
                        </a:rPr>
                        <a:t>名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B="0" marT="2794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5255">
                        <a:lnSpc>
                          <a:spcPct val="100000"/>
                        </a:lnSpc>
                        <a:spcBef>
                          <a:spcPts val="220"/>
                        </a:spcBef>
                        <a:tabLst>
                          <a:tab pos="511809" algn="l"/>
                        </a:tabLst>
                      </a:pPr>
                      <a:r>
                        <a:rPr dirty="0" sz="1000" spc="-105">
                          <a:latin typeface="MS PGothic"/>
                          <a:cs typeface="MS PGothic"/>
                        </a:rPr>
                        <a:t>旅</a:t>
                      </a:r>
                      <a:r>
                        <a:rPr dirty="0" sz="1000" spc="5">
                          <a:latin typeface="MS PGothic"/>
                          <a:cs typeface="MS PGothic"/>
                        </a:rPr>
                        <a:t>館	泊</a:t>
                      </a:r>
                      <a:r>
                        <a:rPr dirty="0" sz="1000" spc="12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000">
                          <a:latin typeface="MS PGothic"/>
                          <a:cs typeface="MS PGothic"/>
                        </a:rPr>
                        <a:t>・</a:t>
                      </a:r>
                      <a:r>
                        <a:rPr dirty="0" sz="1000" spc="13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000" spc="-105">
                          <a:latin typeface="MS PGothic"/>
                          <a:cs typeface="MS PGothic"/>
                        </a:rPr>
                        <a:t>車船</a:t>
                      </a:r>
                      <a:r>
                        <a:rPr dirty="0" sz="1000" spc="5">
                          <a:latin typeface="MS PGothic"/>
                          <a:cs typeface="MS PGothic"/>
                        </a:rPr>
                        <a:t>中</a:t>
                      </a:r>
                      <a:r>
                        <a:rPr dirty="0" sz="1000" spc="13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000" spc="-105">
                          <a:latin typeface="MS PGothic"/>
                          <a:cs typeface="MS PGothic"/>
                        </a:rPr>
                        <a:t>〆泊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B="0" marT="2794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964181" y="1929384"/>
            <a:ext cx="2008505" cy="17653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993140" algn="l"/>
                <a:tab pos="1250950" algn="l"/>
                <a:tab pos="1508125" algn="l"/>
              </a:tabLst>
            </a:pPr>
            <a:r>
              <a:rPr dirty="0" sz="950" spc="-60">
                <a:latin typeface="MS PGothic"/>
                <a:cs typeface="MS PGothic"/>
              </a:rPr>
              <a:t>ご</a:t>
            </a:r>
            <a:r>
              <a:rPr dirty="0" sz="950" spc="-55">
                <a:latin typeface="MS PGothic"/>
                <a:cs typeface="MS PGothic"/>
              </a:rPr>
              <a:t>旅行期日</a:t>
            </a:r>
            <a:r>
              <a:rPr dirty="0" sz="950" spc="-80">
                <a:latin typeface="MS PGothic"/>
                <a:cs typeface="MS PGothic"/>
              </a:rPr>
              <a:t>：</a:t>
            </a:r>
            <a:r>
              <a:rPr dirty="0" sz="950" spc="-55">
                <a:latin typeface="MS PGothic"/>
                <a:cs typeface="MS PGothic"/>
              </a:rPr>
              <a:t>令</a:t>
            </a:r>
            <a:r>
              <a:rPr dirty="0" sz="950" spc="55">
                <a:latin typeface="MS PGothic"/>
                <a:cs typeface="MS PGothic"/>
              </a:rPr>
              <a:t>和	年	月	</a:t>
            </a:r>
            <a:r>
              <a:rPr dirty="0" sz="950" spc="-55">
                <a:latin typeface="MS PGothic"/>
                <a:cs typeface="MS PGothic"/>
              </a:rPr>
              <a:t>日</a:t>
            </a:r>
            <a:r>
              <a:rPr dirty="0" sz="950" spc="25">
                <a:latin typeface="MS PGothic"/>
                <a:cs typeface="MS PGothic"/>
              </a:rPr>
              <a:t>（</a:t>
            </a:r>
            <a:r>
              <a:rPr dirty="0" sz="950" spc="125">
                <a:latin typeface="MS PGothic"/>
                <a:cs typeface="MS PGothic"/>
              </a:rPr>
              <a:t> </a:t>
            </a:r>
            <a:r>
              <a:rPr dirty="0" sz="950" spc="25">
                <a:latin typeface="MS PGothic"/>
                <a:cs typeface="MS PGothic"/>
              </a:rPr>
              <a:t>）</a:t>
            </a:r>
            <a:r>
              <a:rPr dirty="0" sz="950" spc="125">
                <a:latin typeface="MS PGothic"/>
                <a:cs typeface="MS PGothic"/>
              </a:rPr>
              <a:t> </a:t>
            </a:r>
            <a:r>
              <a:rPr dirty="0" sz="950" spc="55">
                <a:latin typeface="MS PGothic"/>
                <a:cs typeface="MS PGothic"/>
              </a:rPr>
              <a:t>～</a:t>
            </a:r>
            <a:endParaRPr sz="950">
              <a:latin typeface="MS PGothic"/>
              <a:cs typeface="MS P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48438" y="1929384"/>
            <a:ext cx="584200" cy="17653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269875" algn="l"/>
              </a:tabLst>
            </a:pPr>
            <a:r>
              <a:rPr dirty="0" sz="950" spc="55">
                <a:latin typeface="MS PGothic"/>
                <a:cs typeface="MS PGothic"/>
              </a:rPr>
              <a:t>月	</a:t>
            </a:r>
            <a:r>
              <a:rPr dirty="0" sz="950" spc="-55">
                <a:latin typeface="MS PGothic"/>
                <a:cs typeface="MS PGothic"/>
              </a:rPr>
              <a:t>日</a:t>
            </a:r>
            <a:r>
              <a:rPr dirty="0" sz="950" spc="25">
                <a:latin typeface="MS PGothic"/>
                <a:cs typeface="MS PGothic"/>
              </a:rPr>
              <a:t>（</a:t>
            </a:r>
            <a:r>
              <a:rPr dirty="0" sz="950" spc="95">
                <a:latin typeface="MS PGothic"/>
                <a:cs typeface="MS PGothic"/>
              </a:rPr>
              <a:t> </a:t>
            </a:r>
            <a:r>
              <a:rPr dirty="0" sz="950" spc="25">
                <a:latin typeface="MS PGothic"/>
                <a:cs typeface="MS PGothic"/>
              </a:rPr>
              <a:t>）</a:t>
            </a:r>
            <a:endParaRPr sz="950">
              <a:latin typeface="MS PGothic"/>
              <a:cs typeface="MS P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784556" y="1928876"/>
            <a:ext cx="1016635" cy="1790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00" spc="-55">
                <a:latin typeface="MS PGothic"/>
                <a:cs typeface="MS PGothic"/>
              </a:rPr>
              <a:t>202</a:t>
            </a:r>
            <a:r>
              <a:rPr dirty="0" sz="1000">
                <a:latin typeface="MS PGothic"/>
                <a:cs typeface="MS PGothic"/>
              </a:rPr>
              <a:t>1</a:t>
            </a:r>
            <a:r>
              <a:rPr dirty="0" sz="1000" spc="-135">
                <a:latin typeface="MS PGothic"/>
                <a:cs typeface="MS PGothic"/>
              </a:rPr>
              <a:t> </a:t>
            </a:r>
            <a:r>
              <a:rPr dirty="0" sz="1000" spc="-105">
                <a:latin typeface="MS PGothic"/>
                <a:cs typeface="MS PGothic"/>
              </a:rPr>
              <a:t>年９月１日作</a:t>
            </a:r>
            <a:r>
              <a:rPr dirty="0" sz="1000" spc="5">
                <a:latin typeface="MS PGothic"/>
                <a:cs typeface="MS PGothic"/>
              </a:rPr>
              <a:t>成</a:t>
            </a:r>
            <a:endParaRPr sz="1000">
              <a:latin typeface="MS PGothic"/>
              <a:cs typeface="MS PGothic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832104" y="2100072"/>
          <a:ext cx="11866245" cy="58616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8305"/>
                <a:gridCol w="76834"/>
                <a:gridCol w="397510"/>
                <a:gridCol w="440055"/>
                <a:gridCol w="161925"/>
                <a:gridCol w="930275"/>
                <a:gridCol w="301625"/>
                <a:gridCol w="704215"/>
                <a:gridCol w="753745"/>
                <a:gridCol w="1152525"/>
                <a:gridCol w="912495"/>
                <a:gridCol w="960120"/>
                <a:gridCol w="1323975"/>
                <a:gridCol w="718820"/>
                <a:gridCol w="1081404"/>
                <a:gridCol w="986790"/>
                <a:gridCol w="523240"/>
              </a:tblGrid>
              <a:tr h="274320">
                <a:tc>
                  <a:txBody>
                    <a:bodyPr/>
                    <a:lstStyle/>
                    <a:p>
                      <a:pPr algn="r" marR="107314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800" spc="-95">
                          <a:latin typeface="MS PGothic"/>
                          <a:cs typeface="MS PGothic"/>
                        </a:rPr>
                        <a:t>日次</a:t>
                      </a:r>
                      <a:endParaRPr sz="800">
                        <a:latin typeface="MS PGothic"/>
                        <a:cs typeface="MS PGothic"/>
                      </a:endParaRPr>
                    </a:p>
                  </a:txBody>
                  <a:tcPr marL="0" marR="0" marB="0" marT="717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dirty="0" sz="1000" spc="-110">
                          <a:latin typeface="MS PGothic"/>
                          <a:cs typeface="MS PGothic"/>
                        </a:rPr>
                        <a:t>月日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B="0" marT="558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10">
                  <a:txBody>
                    <a:bodyPr/>
                    <a:lstStyle/>
                    <a:p>
                      <a:pPr algn="ctr" marL="18415">
                        <a:lnSpc>
                          <a:spcPct val="100000"/>
                        </a:lnSpc>
                        <a:spcBef>
                          <a:spcPts val="440"/>
                        </a:spcBef>
                        <a:tabLst>
                          <a:tab pos="1063625" algn="l"/>
                        </a:tabLst>
                      </a:pPr>
                      <a:r>
                        <a:rPr dirty="0" sz="1000" spc="5">
                          <a:latin typeface="MS PGothic"/>
                          <a:cs typeface="MS PGothic"/>
                        </a:rPr>
                        <a:t>行	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B="0" marT="558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dirty="0" sz="1000" spc="-110">
                          <a:latin typeface="MS PGothic"/>
                          <a:cs typeface="MS PGothic"/>
                        </a:rPr>
                        <a:t>宿泊施設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B="0" marT="558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dirty="0" sz="1000" spc="5">
                          <a:latin typeface="MS PGothic"/>
                          <a:cs typeface="MS PGothic"/>
                        </a:rPr>
                        <a:t>備</a:t>
                      </a:r>
                      <a:r>
                        <a:rPr dirty="0" sz="1000" spc="9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000" spc="5">
                          <a:latin typeface="MS PGothic"/>
                          <a:cs typeface="MS PGothic"/>
                        </a:rPr>
                        <a:t>考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B="0" marT="558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61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10">
                  <a:txBody>
                    <a:bodyPr/>
                    <a:lstStyle/>
                    <a:p>
                      <a:pPr marL="822325">
                        <a:lnSpc>
                          <a:spcPts val="1045"/>
                        </a:lnSpc>
                        <a:spcBef>
                          <a:spcPts val="85"/>
                        </a:spcBef>
                      </a:pPr>
                      <a:r>
                        <a:rPr dirty="0" sz="900" spc="-114">
                          <a:latin typeface="MS PGothic"/>
                          <a:cs typeface="MS PGothic"/>
                        </a:rPr>
                        <a:t>バス</a:t>
                      </a:r>
                      <a:endParaRPr sz="900">
                        <a:latin typeface="MS PGothic"/>
                        <a:cs typeface="MS PGothic"/>
                      </a:endParaRPr>
                    </a:p>
                  </a:txBody>
                  <a:tcPr marL="0" marR="0" marB="0" marT="1079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47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3">
                  <a:txBody>
                    <a:bodyPr/>
                    <a:lstStyle/>
                    <a:p>
                      <a:pPr marL="108585">
                        <a:lnSpc>
                          <a:spcPts val="1275"/>
                        </a:lnSpc>
                      </a:pPr>
                      <a:r>
                        <a:rPr dirty="0" sz="1150" spc="-55">
                          <a:latin typeface="MS PGothic"/>
                          <a:cs typeface="MS PGothic"/>
                        </a:rPr>
                        <a:t>＊＊＊＊</a:t>
                      </a:r>
                      <a:r>
                        <a:rPr dirty="0" sz="1150" spc="50">
                          <a:latin typeface="MS PGothic"/>
                          <a:cs typeface="MS PGothic"/>
                        </a:rPr>
                        <a:t>年</a:t>
                      </a:r>
                      <a:endParaRPr sz="1150">
                        <a:latin typeface="MS PGothic"/>
                        <a:cs typeface="MS PGothic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10"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50" spc="-55">
                          <a:latin typeface="MS PGothic"/>
                          <a:cs typeface="MS PGothic"/>
                        </a:rPr>
                        <a:t>岡山市内＝＝＝＝＝＝最</a:t>
                      </a:r>
                      <a:r>
                        <a:rPr dirty="0" sz="950" spc="170">
                          <a:latin typeface="MS PGothic"/>
                          <a:cs typeface="MS PGothic"/>
                        </a:rPr>
                        <a:t>寄</a:t>
                      </a:r>
                      <a:r>
                        <a:rPr dirty="0" sz="950" spc="-50">
                          <a:latin typeface="MS PGothic"/>
                          <a:cs typeface="MS PGothic"/>
                        </a:rPr>
                        <a:t>IC＝＝＝＝＝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佐</a:t>
                      </a:r>
                      <a:r>
                        <a:rPr dirty="0" sz="950" spc="170">
                          <a:latin typeface="MS PGothic"/>
                          <a:cs typeface="MS PGothic"/>
                        </a:rPr>
                        <a:t>用</a:t>
                      </a:r>
                      <a:r>
                        <a:rPr dirty="0" sz="950" spc="-45">
                          <a:latin typeface="MS PGothic"/>
                          <a:cs typeface="MS PGothic"/>
                        </a:rPr>
                        <a:t>JCT＝＝＝＝＝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鳥</a:t>
                      </a:r>
                      <a:r>
                        <a:rPr dirty="0" sz="950" spc="170">
                          <a:latin typeface="MS PGothic"/>
                          <a:cs typeface="MS PGothic"/>
                        </a:rPr>
                        <a:t>取</a:t>
                      </a:r>
                      <a:r>
                        <a:rPr dirty="0" sz="950" spc="-50">
                          <a:latin typeface="MS PGothic"/>
                          <a:cs typeface="MS PGothic"/>
                        </a:rPr>
                        <a:t>IC＝＝＝＝＝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鳥取砂丘</a:t>
                      </a:r>
                      <a:r>
                        <a:rPr dirty="0" sz="950" spc="-80">
                          <a:latin typeface="MS PGothic"/>
                          <a:cs typeface="MS PGothic"/>
                        </a:rPr>
                        <a:t>（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昼食</a:t>
                      </a:r>
                      <a:r>
                        <a:rPr dirty="0" sz="950" spc="-80">
                          <a:latin typeface="MS PGothic"/>
                          <a:cs typeface="MS PGothic"/>
                        </a:rPr>
                        <a:t>・</a:t>
                      </a:r>
                      <a:r>
                        <a:rPr dirty="0" sz="950" spc="-60">
                          <a:latin typeface="MS PGothic"/>
                          <a:cs typeface="MS PGothic"/>
                        </a:rPr>
                        <a:t>ア</a:t>
                      </a:r>
                      <a:r>
                        <a:rPr dirty="0" sz="950" spc="-65">
                          <a:latin typeface="MS PGothic"/>
                          <a:cs typeface="MS PGothic"/>
                        </a:rPr>
                        <a:t>ク</a:t>
                      </a:r>
                      <a:r>
                        <a:rPr dirty="0" sz="950" spc="-60">
                          <a:latin typeface="MS PGothic"/>
                          <a:cs typeface="MS PGothic"/>
                        </a:rPr>
                        <a:t>テ</a:t>
                      </a:r>
                      <a:r>
                        <a:rPr dirty="0" sz="950" spc="-70">
                          <a:latin typeface="MS PGothic"/>
                          <a:cs typeface="MS PGothic"/>
                        </a:rPr>
                        <a:t>ィ</a:t>
                      </a:r>
                      <a:r>
                        <a:rPr dirty="0" sz="950" spc="-60">
                          <a:latin typeface="MS PGothic"/>
                          <a:cs typeface="MS PGothic"/>
                        </a:rPr>
                        <a:t>ビテ</a:t>
                      </a:r>
                      <a:r>
                        <a:rPr dirty="0" sz="950" spc="-75">
                          <a:latin typeface="MS PGothic"/>
                          <a:cs typeface="MS PGothic"/>
                        </a:rPr>
                        <a:t>ィ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体験</a:t>
                      </a:r>
                      <a:r>
                        <a:rPr dirty="0" sz="950" spc="-60">
                          <a:latin typeface="MS PGothic"/>
                          <a:cs typeface="MS PGothic"/>
                        </a:rPr>
                        <a:t>）＝＝＝＝＝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B="0" marT="762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18706">
                <a:tc>
                  <a:txBody>
                    <a:bodyPr/>
                    <a:lstStyle/>
                    <a:p>
                      <a:pPr algn="r" marR="111760">
                        <a:lnSpc>
                          <a:spcPct val="100000"/>
                        </a:lnSpc>
                        <a:spcBef>
                          <a:spcPts val="1330"/>
                        </a:spcBef>
                      </a:pPr>
                      <a:r>
                        <a:rPr dirty="0" sz="1750">
                          <a:latin typeface="MS PGothic"/>
                          <a:cs typeface="MS PGothic"/>
                        </a:rPr>
                        <a:t>１</a:t>
                      </a:r>
                      <a:endParaRPr sz="1750">
                        <a:latin typeface="MS PGothic"/>
                        <a:cs typeface="MS PGothic"/>
                      </a:endParaRPr>
                    </a:p>
                  </a:txBody>
                  <a:tcPr marL="0" marR="0" marB="0" marT="1689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</a:pPr>
                      <a:r>
                        <a:rPr dirty="0" sz="1150" spc="-50">
                          <a:latin typeface="MS PGothic"/>
                          <a:cs typeface="MS PGothic"/>
                        </a:rPr>
                        <a:t>＊／＊＊</a:t>
                      </a:r>
                      <a:endParaRPr sz="1150">
                        <a:latin typeface="MS PGothic"/>
                        <a:cs typeface="MS PGothic"/>
                      </a:endParaRPr>
                    </a:p>
                    <a:p>
                      <a:pPr algn="ctr" marL="1460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150" spc="-35">
                          <a:latin typeface="MS PGothic"/>
                          <a:cs typeface="MS PGothic"/>
                        </a:rPr>
                        <a:t>（＊）</a:t>
                      </a:r>
                      <a:endParaRPr sz="1150">
                        <a:latin typeface="MS PGothic"/>
                        <a:cs typeface="MS PGothic"/>
                      </a:endParaRPr>
                    </a:p>
                  </a:txBody>
                  <a:tcPr marL="0" marR="0" marB="0" marT="698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10">
                  <a:txBody>
                    <a:bodyPr/>
                    <a:lstStyle/>
                    <a:p>
                      <a:pPr marL="467995">
                        <a:lnSpc>
                          <a:spcPts val="1120"/>
                        </a:lnSpc>
                        <a:tabLst>
                          <a:tab pos="4122420" algn="l"/>
                          <a:tab pos="5731510" algn="l"/>
                        </a:tabLst>
                      </a:pPr>
                      <a:r>
                        <a:rPr dirty="0" sz="950" spc="-20">
                          <a:latin typeface="MS PGothic"/>
                          <a:cs typeface="MS PGothic"/>
                        </a:rPr>
                        <a:t>8:00</a:t>
                      </a:r>
                      <a:r>
                        <a:rPr dirty="0" sz="950" spc="-12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 spc="55">
                          <a:latin typeface="MS PGothic"/>
                          <a:cs typeface="MS PGothic"/>
                        </a:rPr>
                        <a:t>頃	</a:t>
                      </a:r>
                      <a:r>
                        <a:rPr dirty="0" sz="950" spc="-20">
                          <a:latin typeface="MS PGothic"/>
                          <a:cs typeface="MS PGothic"/>
                        </a:rPr>
                        <a:t>11:15	</a:t>
                      </a:r>
                      <a:r>
                        <a:rPr dirty="0" sz="950" spc="-30">
                          <a:latin typeface="MS PGothic"/>
                          <a:cs typeface="MS PGothic"/>
                        </a:rPr>
                        <a:t>14:30</a:t>
                      </a:r>
                      <a:endParaRPr sz="950">
                        <a:latin typeface="MS PGothic"/>
                        <a:cs typeface="MS PGothic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137920">
                        <a:lnSpc>
                          <a:spcPct val="100000"/>
                        </a:lnSpc>
                      </a:pPr>
                      <a:r>
                        <a:rPr dirty="0" sz="900" spc="-114">
                          <a:latin typeface="MS PGothic"/>
                          <a:cs typeface="MS PGothic"/>
                        </a:rPr>
                        <a:t>※山陰海岸ジオパー</a:t>
                      </a:r>
                      <a:r>
                        <a:rPr dirty="0" sz="900" spc="-110">
                          <a:latin typeface="MS PGothic"/>
                          <a:cs typeface="MS PGothic"/>
                        </a:rPr>
                        <a:t>ク（</a:t>
                      </a:r>
                      <a:r>
                        <a:rPr dirty="0" sz="900" spc="-60">
                          <a:latin typeface="MS PGothic"/>
                          <a:cs typeface="MS PGothic"/>
                        </a:rPr>
                        <a:t>SDG</a:t>
                      </a:r>
                      <a:r>
                        <a:rPr dirty="0" sz="900">
                          <a:latin typeface="MS PGothic"/>
                          <a:cs typeface="MS PGothic"/>
                        </a:rPr>
                        <a:t>s</a:t>
                      </a:r>
                      <a:r>
                        <a:rPr dirty="0" sz="900" spc="-13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00" spc="-114">
                          <a:latin typeface="MS PGothic"/>
                          <a:cs typeface="MS PGothic"/>
                        </a:rPr>
                        <a:t>について学びます</a:t>
                      </a:r>
                      <a:r>
                        <a:rPr dirty="0" sz="900" spc="-110">
                          <a:latin typeface="MS PGothic"/>
                          <a:cs typeface="MS PGothic"/>
                        </a:rPr>
                        <a:t>。</a:t>
                      </a:r>
                      <a:r>
                        <a:rPr dirty="0" sz="900">
                          <a:latin typeface="MS PGothic"/>
                          <a:cs typeface="MS PGothic"/>
                        </a:rPr>
                        <a:t>）</a:t>
                      </a:r>
                      <a:endParaRPr sz="900">
                        <a:latin typeface="MS PGothic"/>
                        <a:cs typeface="MS PGothic"/>
                      </a:endParaRPr>
                    </a:p>
                    <a:p>
                      <a:pPr marL="2070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950" spc="-40">
                          <a:latin typeface="MS PGothic"/>
                          <a:cs typeface="MS PGothic"/>
                        </a:rPr>
                        <a:t>＝＝＝＝＝＝＝＝</a:t>
                      </a:r>
                      <a:r>
                        <a:rPr dirty="0" sz="950" spc="17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浦富海岸島め</a:t>
                      </a:r>
                      <a:r>
                        <a:rPr dirty="0" sz="950" spc="-65">
                          <a:latin typeface="MS PGothic"/>
                          <a:cs typeface="MS PGothic"/>
                        </a:rPr>
                        <a:t>ぐ</a:t>
                      </a:r>
                      <a:r>
                        <a:rPr dirty="0" sz="950" spc="-70">
                          <a:latin typeface="MS PGothic"/>
                          <a:cs typeface="MS PGothic"/>
                        </a:rPr>
                        <a:t>り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遊覧</a:t>
                      </a:r>
                      <a:r>
                        <a:rPr dirty="0" sz="950" spc="55">
                          <a:latin typeface="MS PGothic"/>
                          <a:cs typeface="MS PGothic"/>
                        </a:rPr>
                        <a:t>船</a:t>
                      </a:r>
                      <a:r>
                        <a:rPr dirty="0" sz="950" spc="18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 spc="40">
                          <a:latin typeface="MS PGothic"/>
                          <a:cs typeface="MS PGothic"/>
                        </a:rPr>
                        <a:t>と</a:t>
                      </a:r>
                      <a:r>
                        <a:rPr dirty="0" sz="950" spc="18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山陰海岸</a:t>
                      </a:r>
                      <a:r>
                        <a:rPr dirty="0" sz="950" spc="-60">
                          <a:latin typeface="MS PGothic"/>
                          <a:cs typeface="MS PGothic"/>
                        </a:rPr>
                        <a:t>ジオ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パー</a:t>
                      </a:r>
                      <a:r>
                        <a:rPr dirty="0" sz="950" spc="-65">
                          <a:latin typeface="MS PGothic"/>
                          <a:cs typeface="MS PGothic"/>
                        </a:rPr>
                        <a:t>ク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海</a:t>
                      </a:r>
                      <a:r>
                        <a:rPr dirty="0" sz="950" spc="-70">
                          <a:latin typeface="MS PGothic"/>
                          <a:cs typeface="MS PGothic"/>
                        </a:rPr>
                        <a:t>と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大地の自然館見学＝＝＝＝＝＝＝＝＝鳥取市内</a:t>
                      </a:r>
                      <a:r>
                        <a:rPr dirty="0" sz="950" spc="-80">
                          <a:latin typeface="MS PGothic"/>
                          <a:cs typeface="MS PGothic"/>
                        </a:rPr>
                        <a:t>（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泊</a:t>
                      </a:r>
                      <a:r>
                        <a:rPr dirty="0" sz="950" spc="25">
                          <a:latin typeface="MS PGothic"/>
                          <a:cs typeface="MS PGothic"/>
                        </a:rPr>
                        <a:t>）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 marL="1524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1150" spc="25">
                          <a:latin typeface="MS PGothic"/>
                          <a:cs typeface="MS PGothic"/>
                        </a:rPr>
                        <a:t>【</a:t>
                      </a:r>
                      <a:r>
                        <a:rPr dirty="0" sz="1150" spc="204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150" spc="-50">
                          <a:latin typeface="MS PGothic"/>
                          <a:cs typeface="MS PGothic"/>
                        </a:rPr>
                        <a:t>鳥</a:t>
                      </a:r>
                      <a:r>
                        <a:rPr dirty="0" sz="1150" spc="-55">
                          <a:latin typeface="MS PGothic"/>
                          <a:cs typeface="MS PGothic"/>
                        </a:rPr>
                        <a:t>取</a:t>
                      </a:r>
                      <a:r>
                        <a:rPr dirty="0" sz="1150" spc="50">
                          <a:latin typeface="MS PGothic"/>
                          <a:cs typeface="MS PGothic"/>
                        </a:rPr>
                        <a:t>県</a:t>
                      </a:r>
                      <a:r>
                        <a:rPr dirty="0" sz="1150" spc="21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150" spc="25">
                          <a:latin typeface="MS PGothic"/>
                          <a:cs typeface="MS PGothic"/>
                        </a:rPr>
                        <a:t>】</a:t>
                      </a:r>
                      <a:endParaRPr sz="1150">
                        <a:latin typeface="MS PGothic"/>
                        <a:cs typeface="MS PGothic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 marL="139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spc="-100">
                          <a:latin typeface="MS PGothic"/>
                          <a:cs typeface="MS PGothic"/>
                        </a:rPr>
                        <a:t>鳥取市内</a:t>
                      </a:r>
                      <a:endParaRPr sz="1150">
                        <a:latin typeface="MS PGothic"/>
                        <a:cs typeface="MS PGothic"/>
                      </a:endParaRPr>
                    </a:p>
                  </a:txBody>
                  <a:tcPr marL="0" marR="0" marB="0" marT="5715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97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10">
                  <a:txBody>
                    <a:bodyPr/>
                    <a:lstStyle/>
                    <a:p>
                      <a:pPr marL="1156335">
                        <a:lnSpc>
                          <a:spcPct val="100000"/>
                        </a:lnSpc>
                        <a:spcBef>
                          <a:spcPts val="50"/>
                        </a:spcBef>
                        <a:tabLst>
                          <a:tab pos="4491990" algn="l"/>
                          <a:tab pos="5770245" algn="l"/>
                        </a:tabLst>
                      </a:pPr>
                      <a:r>
                        <a:rPr dirty="0" sz="950" spc="-55">
                          <a:latin typeface="MS PGothic"/>
                          <a:cs typeface="MS PGothic"/>
                        </a:rPr>
                        <a:t>14:5</a:t>
                      </a:r>
                      <a:r>
                        <a:rPr dirty="0" sz="950">
                          <a:latin typeface="MS PGothic"/>
                          <a:cs typeface="MS PGothic"/>
                        </a:rPr>
                        <a:t>0</a:t>
                      </a:r>
                      <a:r>
                        <a:rPr dirty="0" sz="9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16:3</a:t>
                      </a:r>
                      <a:r>
                        <a:rPr dirty="0" sz="950">
                          <a:latin typeface="MS PGothic"/>
                          <a:cs typeface="MS PGothic"/>
                        </a:rPr>
                        <a:t>0</a:t>
                      </a:r>
                      <a:r>
                        <a:rPr dirty="0" sz="9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17:0</a:t>
                      </a:r>
                      <a:r>
                        <a:rPr dirty="0" sz="950">
                          <a:latin typeface="MS PGothic"/>
                          <a:cs typeface="MS PGothic"/>
                        </a:rPr>
                        <a:t>0</a:t>
                      </a:r>
                      <a:r>
                        <a:rPr dirty="0" sz="950" spc="-12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>
                          <a:latin typeface="MS PGothic"/>
                          <a:cs typeface="MS PGothic"/>
                        </a:rPr>
                        <a:t>頃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B="0" marT="635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075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1750">
                          <a:latin typeface="MS PGothic"/>
                          <a:cs typeface="MS PGothic"/>
                        </a:rPr>
                        <a:t>２</a:t>
                      </a:r>
                      <a:endParaRPr sz="1750">
                        <a:latin typeface="MS PGothic"/>
                        <a:cs typeface="MS PGothic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dirty="0" sz="1150" spc="-50">
                          <a:latin typeface="MS PGothic"/>
                          <a:cs typeface="MS PGothic"/>
                        </a:rPr>
                        <a:t>＊／＊＊</a:t>
                      </a:r>
                      <a:endParaRPr sz="1150">
                        <a:latin typeface="MS PGothic"/>
                        <a:cs typeface="MS PGothic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150" spc="-70">
                          <a:latin typeface="MS PGothic"/>
                          <a:cs typeface="MS PGothic"/>
                        </a:rPr>
                        <a:t>（＊）</a:t>
                      </a:r>
                      <a:endParaRPr sz="1150">
                        <a:latin typeface="MS PGothic"/>
                        <a:cs typeface="MS PGothic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10">
                  <a:txBody>
                    <a:bodyPr/>
                    <a:lstStyle/>
                    <a:p>
                      <a:pPr marL="1454150">
                        <a:lnSpc>
                          <a:spcPct val="100000"/>
                        </a:lnSpc>
                        <a:spcBef>
                          <a:spcPts val="80"/>
                        </a:spcBef>
                        <a:tabLst>
                          <a:tab pos="3250565" algn="l"/>
                        </a:tabLst>
                      </a:pPr>
                      <a:r>
                        <a:rPr dirty="0" sz="900" spc="-105">
                          <a:latin typeface="MS PGothic"/>
                          <a:cs typeface="MS PGothic"/>
                        </a:rPr>
                        <a:t>※名探偵コナンに会え</a:t>
                      </a:r>
                      <a:r>
                        <a:rPr dirty="0" sz="900" spc="10">
                          <a:latin typeface="MS PGothic"/>
                          <a:cs typeface="MS PGothic"/>
                        </a:rPr>
                        <a:t>る	</a:t>
                      </a:r>
                      <a:r>
                        <a:rPr dirty="0" sz="900" spc="-105">
                          <a:latin typeface="MS PGothic"/>
                          <a:cs typeface="MS PGothic"/>
                        </a:rPr>
                        <a:t>※西日本最大級</a:t>
                      </a:r>
                      <a:endParaRPr sz="900">
                        <a:latin typeface="MS PGothic"/>
                        <a:cs typeface="MS PGothic"/>
                      </a:endParaRPr>
                    </a:p>
                    <a:p>
                      <a:pPr marL="459740" marR="2289810" indent="-281940">
                        <a:lnSpc>
                          <a:spcPts val="1300"/>
                        </a:lnSpc>
                        <a:spcBef>
                          <a:spcPts val="40"/>
                        </a:spcBef>
                        <a:tabLst>
                          <a:tab pos="1475105" algn="l"/>
                          <a:tab pos="2386965" algn="l"/>
                          <a:tab pos="3307079" algn="l"/>
                          <a:tab pos="4545330" algn="l"/>
                        </a:tabLst>
                      </a:pPr>
                      <a:r>
                        <a:rPr dirty="0" sz="950" spc="-55">
                          <a:latin typeface="MS PGothic"/>
                          <a:cs typeface="MS PGothic"/>
                        </a:rPr>
                        <a:t>鳥取市内＝＝＝＝＝＝＝＝青山剛昌ふ</a:t>
                      </a:r>
                      <a:r>
                        <a:rPr dirty="0" sz="950" spc="-60">
                          <a:latin typeface="MS PGothic"/>
                          <a:cs typeface="MS PGothic"/>
                        </a:rPr>
                        <a:t>る</a:t>
                      </a:r>
                      <a:r>
                        <a:rPr dirty="0" sz="950" spc="-70">
                          <a:latin typeface="MS PGothic"/>
                          <a:cs typeface="MS PGothic"/>
                        </a:rPr>
                        <a:t>さと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館＝＝＝＝＝＝＝＝</a:t>
                      </a:r>
                      <a:r>
                        <a:rPr dirty="0" sz="950" spc="-70">
                          <a:latin typeface="MS PGothic"/>
                          <a:cs typeface="MS PGothic"/>
                        </a:rPr>
                        <a:t>と</a:t>
                      </a:r>
                      <a:r>
                        <a:rPr dirty="0" sz="950" spc="-65">
                          <a:latin typeface="MS PGothic"/>
                          <a:cs typeface="MS PGothic"/>
                        </a:rPr>
                        <a:t>っ</a:t>
                      </a:r>
                      <a:r>
                        <a:rPr dirty="0" sz="950" spc="-70">
                          <a:latin typeface="MS PGothic"/>
                          <a:cs typeface="MS PGothic"/>
                        </a:rPr>
                        <a:t>とり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花回廊</a:t>
                      </a:r>
                      <a:r>
                        <a:rPr dirty="0" sz="950" spc="-80">
                          <a:latin typeface="MS PGothic"/>
                          <a:cs typeface="MS PGothic"/>
                        </a:rPr>
                        <a:t>（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見学</a:t>
                      </a:r>
                      <a:r>
                        <a:rPr dirty="0" sz="950" spc="-80">
                          <a:latin typeface="MS PGothic"/>
                          <a:cs typeface="MS PGothic"/>
                        </a:rPr>
                        <a:t>・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昼食）＝＝＝＝＝＝＝＝ </a:t>
                      </a:r>
                      <a:r>
                        <a:rPr dirty="0" sz="950" spc="-27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 spc="-20">
                          <a:latin typeface="MS PGothic"/>
                          <a:cs typeface="MS PGothic"/>
                        </a:rPr>
                        <a:t>8:30	9:30	10:20	11:30	13:10</a:t>
                      </a:r>
                      <a:endParaRPr sz="950">
                        <a:latin typeface="MS PGothic"/>
                        <a:cs typeface="MS PGothic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026794" marR="4518660" indent="-820419">
                        <a:lnSpc>
                          <a:spcPct val="115799"/>
                        </a:lnSpc>
                        <a:tabLst>
                          <a:tab pos="1656080" algn="l"/>
                          <a:tab pos="2557780" algn="l"/>
                        </a:tabLst>
                      </a:pPr>
                      <a:r>
                        <a:rPr dirty="0" sz="950" spc="-55">
                          <a:latin typeface="MS PGothic"/>
                          <a:cs typeface="MS PGothic"/>
                        </a:rPr>
                        <a:t>＝＝＝＝＝＝＝＝大山</a:t>
                      </a:r>
                      <a:r>
                        <a:rPr dirty="0" sz="950" spc="-80">
                          <a:latin typeface="MS PGothic"/>
                          <a:cs typeface="MS PGothic"/>
                        </a:rPr>
                        <a:t>「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森の国</a:t>
                      </a:r>
                      <a:r>
                        <a:rPr dirty="0" sz="950" spc="-80">
                          <a:latin typeface="MS PGothic"/>
                          <a:cs typeface="MS PGothic"/>
                        </a:rPr>
                        <a:t>」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＝＝＝＝＝＝＝＝皆生温泉</a:t>
                      </a:r>
                      <a:r>
                        <a:rPr dirty="0" sz="950" spc="-80">
                          <a:latin typeface="MS PGothic"/>
                          <a:cs typeface="MS PGothic"/>
                        </a:rPr>
                        <a:t>（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泊</a:t>
                      </a:r>
                      <a:r>
                        <a:rPr dirty="0" sz="950" spc="25">
                          <a:latin typeface="MS PGothic"/>
                          <a:cs typeface="MS PGothic"/>
                        </a:rPr>
                        <a:t>） </a:t>
                      </a:r>
                      <a:r>
                        <a:rPr dirty="0" sz="950" spc="-27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13:4</a:t>
                      </a:r>
                      <a:r>
                        <a:rPr dirty="0" sz="950">
                          <a:latin typeface="MS PGothic"/>
                          <a:cs typeface="MS PGothic"/>
                        </a:rPr>
                        <a:t>0</a:t>
                      </a:r>
                      <a:r>
                        <a:rPr dirty="0" sz="9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16:0</a:t>
                      </a:r>
                      <a:r>
                        <a:rPr dirty="0" sz="950">
                          <a:latin typeface="MS PGothic"/>
                          <a:cs typeface="MS PGothic"/>
                        </a:rPr>
                        <a:t>0</a:t>
                      </a:r>
                      <a:r>
                        <a:rPr dirty="0" sz="9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16:3</a:t>
                      </a:r>
                      <a:r>
                        <a:rPr dirty="0" sz="950">
                          <a:latin typeface="MS PGothic"/>
                          <a:cs typeface="MS PGothic"/>
                        </a:rPr>
                        <a:t>0</a:t>
                      </a:r>
                      <a:r>
                        <a:rPr dirty="0" sz="950" spc="-12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>
                          <a:latin typeface="MS PGothic"/>
                          <a:cs typeface="MS PGothic"/>
                        </a:rPr>
                        <a:t>頃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B="0" marT="101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773430" marR="607060" indent="-55244">
                        <a:lnSpc>
                          <a:spcPct val="112999"/>
                        </a:lnSpc>
                      </a:pPr>
                      <a:r>
                        <a:rPr dirty="0" sz="1150" spc="25">
                          <a:latin typeface="MS PGothic"/>
                          <a:cs typeface="MS PGothic"/>
                        </a:rPr>
                        <a:t>【</a:t>
                      </a:r>
                      <a:r>
                        <a:rPr dirty="0" sz="1150" spc="19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150" spc="-50">
                          <a:latin typeface="MS PGothic"/>
                          <a:cs typeface="MS PGothic"/>
                        </a:rPr>
                        <a:t>鳥取</a:t>
                      </a:r>
                      <a:r>
                        <a:rPr dirty="0" sz="1150" spc="50">
                          <a:latin typeface="MS PGothic"/>
                          <a:cs typeface="MS PGothic"/>
                        </a:rPr>
                        <a:t>県</a:t>
                      </a:r>
                      <a:r>
                        <a:rPr dirty="0" sz="1150" spc="19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150" spc="25">
                          <a:latin typeface="MS PGothic"/>
                          <a:cs typeface="MS PGothic"/>
                        </a:rPr>
                        <a:t>】 </a:t>
                      </a:r>
                      <a:r>
                        <a:rPr dirty="0" sz="1150" spc="-50">
                          <a:latin typeface="MS PGothic"/>
                          <a:cs typeface="MS PGothic"/>
                        </a:rPr>
                        <a:t>皆</a:t>
                      </a:r>
                      <a:r>
                        <a:rPr dirty="0" sz="1150" spc="-55">
                          <a:latin typeface="MS PGothic"/>
                          <a:cs typeface="MS PGothic"/>
                        </a:rPr>
                        <a:t>生</a:t>
                      </a:r>
                      <a:r>
                        <a:rPr dirty="0" sz="1150" spc="-50">
                          <a:latin typeface="MS PGothic"/>
                          <a:cs typeface="MS PGothic"/>
                        </a:rPr>
                        <a:t>温泉</a:t>
                      </a:r>
                      <a:endParaRPr sz="1150">
                        <a:latin typeface="MS PGothic"/>
                        <a:cs typeface="MS PGothic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898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750">
                          <a:latin typeface="MS PGothic"/>
                          <a:cs typeface="MS PGothic"/>
                        </a:rPr>
                        <a:t>３</a:t>
                      </a:r>
                      <a:endParaRPr sz="1750">
                        <a:latin typeface="MS PGothic"/>
                        <a:cs typeface="MS PGothic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spc="-50">
                          <a:latin typeface="MS PGothic"/>
                          <a:cs typeface="MS PGothic"/>
                        </a:rPr>
                        <a:t>＊／＊＊</a:t>
                      </a:r>
                      <a:endParaRPr sz="1150">
                        <a:latin typeface="MS PGothic"/>
                        <a:cs typeface="MS PGothic"/>
                      </a:endParaRPr>
                    </a:p>
                    <a:p>
                      <a:pPr algn="ctr" marL="1460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150" spc="-35">
                          <a:latin typeface="MS PGothic"/>
                          <a:cs typeface="MS PGothic"/>
                        </a:rPr>
                        <a:t>（＊）</a:t>
                      </a:r>
                      <a:endParaRPr sz="1150">
                        <a:latin typeface="MS PGothic"/>
                        <a:cs typeface="MS PGothic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1137920">
                        <a:lnSpc>
                          <a:spcPct val="100000"/>
                        </a:lnSpc>
                      </a:pPr>
                      <a:r>
                        <a:rPr dirty="0" sz="900" spc="-105">
                          <a:latin typeface="MS PGothic"/>
                          <a:cs typeface="MS PGothic"/>
                        </a:rPr>
                        <a:t>※平和学習を準備中</a:t>
                      </a:r>
                      <a:endParaRPr sz="900">
                        <a:latin typeface="MS PGothic"/>
                        <a:cs typeface="MS PGothic"/>
                      </a:endParaRPr>
                    </a:p>
                    <a:p>
                      <a:pPr marL="485140" marR="1091565" indent="-307340">
                        <a:lnSpc>
                          <a:spcPts val="1320"/>
                        </a:lnSpc>
                        <a:spcBef>
                          <a:spcPts val="20"/>
                        </a:spcBef>
                        <a:tabLst>
                          <a:tab pos="1132840" algn="l"/>
                          <a:tab pos="3305175" algn="l"/>
                          <a:tab pos="4010660" algn="l"/>
                          <a:tab pos="4639310" algn="l"/>
                          <a:tab pos="5388610" algn="l"/>
                          <a:tab pos="6094095" algn="l"/>
                        </a:tabLst>
                      </a:pPr>
                      <a:r>
                        <a:rPr dirty="0" sz="950" spc="-55">
                          <a:latin typeface="MS PGothic"/>
                          <a:cs typeface="MS PGothic"/>
                        </a:rPr>
                        <a:t>皆生温泉＝＝＝＝＝水木</a:t>
                      </a:r>
                      <a:r>
                        <a:rPr dirty="0" sz="950" spc="-70">
                          <a:latin typeface="MS PGothic"/>
                          <a:cs typeface="MS PGothic"/>
                        </a:rPr>
                        <a:t>し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げ</a:t>
                      </a:r>
                      <a:r>
                        <a:rPr dirty="0" sz="950" spc="-60">
                          <a:latin typeface="MS PGothic"/>
                          <a:cs typeface="MS PGothic"/>
                        </a:rPr>
                        <a:t>る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記念館見学</a:t>
                      </a:r>
                      <a:r>
                        <a:rPr dirty="0" sz="950" spc="-70">
                          <a:latin typeface="MS PGothic"/>
                          <a:cs typeface="MS PGothic"/>
                        </a:rPr>
                        <a:t>と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水木</a:t>
                      </a:r>
                      <a:r>
                        <a:rPr dirty="0" sz="950" spc="-70">
                          <a:latin typeface="MS PGothic"/>
                          <a:cs typeface="MS PGothic"/>
                        </a:rPr>
                        <a:t>し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げ</a:t>
                      </a:r>
                      <a:r>
                        <a:rPr dirty="0" sz="950" spc="-60">
                          <a:latin typeface="MS PGothic"/>
                          <a:cs typeface="MS PGothic"/>
                        </a:rPr>
                        <a:t>るロ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ー</a:t>
                      </a:r>
                      <a:r>
                        <a:rPr dirty="0" sz="950" spc="-70">
                          <a:latin typeface="MS PGothic"/>
                          <a:cs typeface="MS PGothic"/>
                        </a:rPr>
                        <a:t>ド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散策＝＝＝＝＝＝国宝</a:t>
                      </a:r>
                      <a:r>
                        <a:rPr dirty="0" sz="950" spc="-80">
                          <a:latin typeface="MS PGothic"/>
                          <a:cs typeface="MS PGothic"/>
                        </a:rPr>
                        <a:t>「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松江城</a:t>
                      </a:r>
                      <a:r>
                        <a:rPr dirty="0" sz="950" spc="-80">
                          <a:latin typeface="MS PGothic"/>
                          <a:cs typeface="MS PGothic"/>
                        </a:rPr>
                        <a:t>」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＝＝＝＝＝＝松江市内</a:t>
                      </a:r>
                      <a:r>
                        <a:rPr dirty="0" sz="950" spc="-80">
                          <a:latin typeface="MS PGothic"/>
                          <a:cs typeface="MS PGothic"/>
                        </a:rPr>
                        <a:t>（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昼食</a:t>
                      </a:r>
                      <a:r>
                        <a:rPr dirty="0" sz="950" spc="-60">
                          <a:latin typeface="MS PGothic"/>
                          <a:cs typeface="MS PGothic"/>
                        </a:rPr>
                        <a:t>）＝＝＝＝＝ </a:t>
                      </a:r>
                      <a:r>
                        <a:rPr dirty="0" sz="950" spc="-27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 spc="-20">
                          <a:latin typeface="MS PGothic"/>
                          <a:cs typeface="MS PGothic"/>
                        </a:rPr>
                        <a:t>8:30	9:00	10:30	11:15	12:30	12:45	</a:t>
                      </a:r>
                      <a:r>
                        <a:rPr dirty="0" sz="950" spc="-30">
                          <a:latin typeface="MS PGothic"/>
                          <a:cs typeface="MS PGothic"/>
                        </a:rPr>
                        <a:t>13:30</a:t>
                      </a:r>
                      <a:endParaRPr sz="950">
                        <a:latin typeface="MS PGothic"/>
                        <a:cs typeface="MS PGothic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1012825" marR="2299970" indent="-806450">
                        <a:lnSpc>
                          <a:spcPct val="113700"/>
                        </a:lnSpc>
                        <a:tabLst>
                          <a:tab pos="1565910" algn="l"/>
                          <a:tab pos="5064760" algn="l"/>
                        </a:tabLst>
                      </a:pPr>
                      <a:r>
                        <a:rPr dirty="0" sz="950" spc="-55">
                          <a:latin typeface="MS PGothic"/>
                          <a:cs typeface="MS PGothic"/>
                        </a:rPr>
                        <a:t>＝＝＝＝＝＝＝＝足立美術館＝＝＝＝＝＝＝＝安</a:t>
                      </a:r>
                      <a:r>
                        <a:rPr dirty="0" sz="950" spc="170">
                          <a:latin typeface="MS PGothic"/>
                          <a:cs typeface="MS PGothic"/>
                        </a:rPr>
                        <a:t>来</a:t>
                      </a:r>
                      <a:r>
                        <a:rPr dirty="0" sz="950" spc="-50">
                          <a:latin typeface="MS PGothic"/>
                          <a:cs typeface="MS PGothic"/>
                        </a:rPr>
                        <a:t>IC＝＝＝＝＝＝＝＝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最</a:t>
                      </a:r>
                      <a:r>
                        <a:rPr dirty="0" sz="950" spc="170">
                          <a:latin typeface="MS PGothic"/>
                          <a:cs typeface="MS PGothic"/>
                        </a:rPr>
                        <a:t>寄</a:t>
                      </a:r>
                      <a:r>
                        <a:rPr dirty="0" sz="950" spc="-50">
                          <a:latin typeface="MS PGothic"/>
                          <a:cs typeface="MS PGothic"/>
                        </a:rPr>
                        <a:t>IC＝＝＝＝＝＝＝＝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岡山市内 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14:1</a:t>
                      </a:r>
                      <a:r>
                        <a:rPr dirty="0" sz="950">
                          <a:latin typeface="MS PGothic"/>
                          <a:cs typeface="MS PGothic"/>
                        </a:rPr>
                        <a:t>5</a:t>
                      </a:r>
                      <a:r>
                        <a:rPr dirty="0" sz="9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15:3</a:t>
                      </a:r>
                      <a:r>
                        <a:rPr dirty="0" sz="950">
                          <a:latin typeface="MS PGothic"/>
                          <a:cs typeface="MS PGothic"/>
                        </a:rPr>
                        <a:t>0</a:t>
                      </a:r>
                      <a:r>
                        <a:rPr dirty="0" sz="9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18:0</a:t>
                      </a:r>
                      <a:r>
                        <a:rPr dirty="0" sz="950">
                          <a:latin typeface="MS PGothic"/>
                          <a:cs typeface="MS PGothic"/>
                        </a:rPr>
                        <a:t>0</a:t>
                      </a:r>
                      <a:r>
                        <a:rPr dirty="0" sz="950" spc="-12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>
                          <a:latin typeface="MS PGothic"/>
                          <a:cs typeface="MS PGothic"/>
                        </a:rPr>
                        <a:t>頃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B="0" marT="254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42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  <a:spcBef>
                          <a:spcPts val="1240"/>
                        </a:spcBef>
                      </a:pPr>
                      <a:r>
                        <a:rPr dirty="0" sz="1750">
                          <a:latin typeface="MS PGothic"/>
                          <a:cs typeface="MS PGothic"/>
                        </a:rPr>
                        <a:t>４</a:t>
                      </a:r>
                      <a:endParaRPr sz="1750">
                        <a:latin typeface="MS PGothic"/>
                        <a:cs typeface="MS PGothic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</a:pPr>
                      <a:r>
                        <a:rPr dirty="0" sz="1150" spc="-50">
                          <a:latin typeface="MS PGothic"/>
                          <a:cs typeface="MS PGothic"/>
                        </a:rPr>
                        <a:t>＊／＊＊</a:t>
                      </a:r>
                      <a:endParaRPr sz="1150">
                        <a:latin typeface="MS PGothic"/>
                        <a:cs typeface="MS PGothic"/>
                      </a:endParaRPr>
                    </a:p>
                    <a:p>
                      <a:pPr algn="ctr" marL="1460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150" spc="-35">
                          <a:latin typeface="MS PGothic"/>
                          <a:cs typeface="MS PGothic"/>
                        </a:rPr>
                        <a:t>（＊）</a:t>
                      </a:r>
                      <a:endParaRPr sz="1150">
                        <a:latin typeface="MS PGothic"/>
                        <a:cs typeface="MS PGothic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1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1647">
                <a:tc>
                  <a:txBody>
                    <a:bodyPr/>
                    <a:lstStyle/>
                    <a:p>
                      <a:pPr algn="r" marR="7556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1000" spc="-110">
                          <a:latin typeface="MS PGothic"/>
                          <a:cs typeface="MS PGothic"/>
                        </a:rPr>
                        <a:t>備考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B="0" marT="355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12"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950" spc="-55">
                          <a:latin typeface="MS PGothic"/>
                          <a:cs typeface="MS PGothic"/>
                        </a:rPr>
                        <a:t>◆当日の天候や道路事情</a:t>
                      </a:r>
                      <a:r>
                        <a:rPr dirty="0" sz="950" spc="-60">
                          <a:latin typeface="MS PGothic"/>
                          <a:cs typeface="MS PGothic"/>
                        </a:rPr>
                        <a:t>によ</a:t>
                      </a:r>
                      <a:r>
                        <a:rPr dirty="0" sz="950" spc="-70">
                          <a:latin typeface="MS PGothic"/>
                          <a:cs typeface="MS PGothic"/>
                        </a:rPr>
                        <a:t>り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遅れ</a:t>
                      </a:r>
                      <a:r>
                        <a:rPr dirty="0" sz="950" spc="-60">
                          <a:latin typeface="MS PGothic"/>
                          <a:cs typeface="MS PGothic"/>
                        </a:rPr>
                        <a:t>る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場合が</a:t>
                      </a:r>
                      <a:r>
                        <a:rPr dirty="0" sz="950" spc="-60">
                          <a:latin typeface="MS PGothic"/>
                          <a:cs typeface="MS PGothic"/>
                        </a:rPr>
                        <a:t>ございま</a:t>
                      </a:r>
                      <a:r>
                        <a:rPr dirty="0" sz="950" spc="-55">
                          <a:latin typeface="MS PGothic"/>
                          <a:cs typeface="MS PGothic"/>
                        </a:rPr>
                        <a:t>す</a:t>
                      </a:r>
                      <a:r>
                        <a:rPr dirty="0" sz="950" spc="-75">
                          <a:latin typeface="MS PGothic"/>
                          <a:cs typeface="MS PGothic"/>
                        </a:rPr>
                        <a:t>。</a:t>
                      </a:r>
                      <a:endParaRPr sz="950">
                        <a:latin typeface="MS PGothic"/>
                        <a:cs typeface="MS PGothic"/>
                      </a:endParaRPr>
                    </a:p>
                  </a:txBody>
                  <a:tcPr marL="0" marR="0" marB="0" marT="387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6031">
                <a:tc gridSpan="2"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00" spc="-110">
                          <a:latin typeface="MS PGothic"/>
                          <a:cs typeface="MS PGothic"/>
                        </a:rPr>
                        <a:t>記入例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B="0" marT="46355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dirty="0" sz="900" spc="5">
                          <a:latin typeface="MS PGothic"/>
                          <a:cs typeface="MS PGothic"/>
                        </a:rPr>
                        <a:t>Ｊ</a:t>
                      </a:r>
                      <a:r>
                        <a:rPr dirty="0" sz="900" spc="6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00" spc="5">
                          <a:latin typeface="MS PGothic"/>
                          <a:cs typeface="MS PGothic"/>
                        </a:rPr>
                        <a:t>Ｒ</a:t>
                      </a:r>
                      <a:endParaRPr sz="900">
                        <a:latin typeface="MS PGothic"/>
                        <a:cs typeface="MS PGothic"/>
                      </a:endParaRPr>
                    </a:p>
                  </a:txBody>
                  <a:tcPr marL="0" marR="0" marB="0" marT="59055"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5095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dirty="0" sz="900" spc="-105">
                          <a:latin typeface="MS PGothic"/>
                          <a:cs typeface="MS PGothic"/>
                        </a:rPr>
                        <a:t>――――</a:t>
                      </a:r>
                      <a:endParaRPr sz="900">
                        <a:latin typeface="MS PGothic"/>
                        <a:cs typeface="MS PGothic"/>
                      </a:endParaRPr>
                    </a:p>
                  </a:txBody>
                  <a:tcPr marL="0" marR="0" marB="0" marT="59055"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dirty="0" sz="900" spc="10">
                          <a:latin typeface="MS PGothic"/>
                          <a:cs typeface="MS PGothic"/>
                        </a:rPr>
                        <a:t>バ</a:t>
                      </a:r>
                      <a:r>
                        <a:rPr dirty="0" sz="900" spc="7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00" spc="10">
                          <a:latin typeface="MS PGothic"/>
                          <a:cs typeface="MS PGothic"/>
                        </a:rPr>
                        <a:t>ス</a:t>
                      </a:r>
                      <a:r>
                        <a:rPr dirty="0" sz="900" spc="8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00" spc="-55">
                          <a:latin typeface="MS PGothic"/>
                          <a:cs typeface="MS PGothic"/>
                        </a:rPr>
                        <a:t>=========</a:t>
                      </a:r>
                      <a:endParaRPr sz="900">
                        <a:latin typeface="MS PGothic"/>
                        <a:cs typeface="MS PGothic"/>
                      </a:endParaRPr>
                    </a:p>
                  </a:txBody>
                  <a:tcPr marL="0" marR="0" marB="0" marT="59055"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dirty="0" sz="900">
                          <a:latin typeface="MS PGothic"/>
                          <a:cs typeface="MS PGothic"/>
                        </a:rPr>
                        <a:t>船</a:t>
                      </a:r>
                      <a:endParaRPr sz="900">
                        <a:latin typeface="MS PGothic"/>
                        <a:cs typeface="MS PGothic"/>
                      </a:endParaRPr>
                    </a:p>
                  </a:txBody>
                  <a:tcPr marL="0" marR="0" marB="0" marT="59055"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dirty="0" sz="900" spc="-105">
                          <a:latin typeface="MS PGothic"/>
                          <a:cs typeface="MS PGothic"/>
                        </a:rPr>
                        <a:t>～～～～～</a:t>
                      </a:r>
                      <a:endParaRPr sz="900">
                        <a:latin typeface="MS PGothic"/>
                        <a:cs typeface="MS PGothic"/>
                      </a:endParaRPr>
                    </a:p>
                  </a:txBody>
                  <a:tcPr marL="0" marR="0" marB="0" marT="59055"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dirty="0" sz="900" spc="-105">
                          <a:latin typeface="MS PGothic"/>
                          <a:cs typeface="MS PGothic"/>
                        </a:rPr>
                        <a:t>旅館</a:t>
                      </a:r>
                      <a:r>
                        <a:rPr dirty="0" sz="900" spc="10">
                          <a:latin typeface="MS PGothic"/>
                          <a:cs typeface="MS PGothic"/>
                        </a:rPr>
                        <a:t>泊</a:t>
                      </a:r>
                      <a:r>
                        <a:rPr dirty="0" sz="900" spc="1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00" spc="10">
                          <a:latin typeface="MS PGothic"/>
                          <a:cs typeface="MS PGothic"/>
                        </a:rPr>
                        <a:t>△</a:t>
                      </a:r>
                      <a:endParaRPr sz="900">
                        <a:latin typeface="MS PGothic"/>
                        <a:cs typeface="MS PGothic"/>
                      </a:endParaRPr>
                    </a:p>
                  </a:txBody>
                  <a:tcPr marL="0" marR="0" marB="0" marT="59055"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245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dirty="0" sz="900" spc="10">
                          <a:latin typeface="MS PGothic"/>
                          <a:cs typeface="MS PGothic"/>
                        </a:rPr>
                        <a:t>徒</a:t>
                      </a:r>
                      <a:r>
                        <a:rPr dirty="0" sz="900" spc="7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00" spc="10">
                          <a:latin typeface="MS PGothic"/>
                          <a:cs typeface="MS PGothic"/>
                        </a:rPr>
                        <a:t>歩</a:t>
                      </a:r>
                      <a:r>
                        <a:rPr dirty="0" sz="900" spc="8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00" spc="-105">
                          <a:latin typeface="MS PGothic"/>
                          <a:cs typeface="MS PGothic"/>
                        </a:rPr>
                        <a:t>・・・・・・・・・・</a:t>
                      </a:r>
                      <a:endParaRPr sz="900">
                        <a:latin typeface="MS PGothic"/>
                        <a:cs typeface="MS PGothic"/>
                      </a:endParaRPr>
                    </a:p>
                  </a:txBody>
                  <a:tcPr marL="0" marR="0" marB="0" marT="59055"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245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dirty="0" sz="900" spc="-114">
                          <a:latin typeface="MS PGothic"/>
                          <a:cs typeface="MS PGothic"/>
                        </a:rPr>
                        <a:t>私鉄</a:t>
                      </a:r>
                      <a:r>
                        <a:rPr dirty="0" sz="900" spc="-110">
                          <a:latin typeface="MS PGothic"/>
                          <a:cs typeface="MS PGothic"/>
                        </a:rPr>
                        <a:t>・</a:t>
                      </a:r>
                      <a:r>
                        <a:rPr dirty="0" sz="900" spc="-114">
                          <a:latin typeface="MS PGothic"/>
                          <a:cs typeface="MS PGothic"/>
                        </a:rPr>
                        <a:t>ケー</a:t>
                      </a:r>
                      <a:r>
                        <a:rPr dirty="0" sz="900" spc="-110">
                          <a:latin typeface="MS PGothic"/>
                          <a:cs typeface="MS PGothic"/>
                        </a:rPr>
                        <a:t>ブ</a:t>
                      </a:r>
                      <a:r>
                        <a:rPr dirty="0" sz="900">
                          <a:latin typeface="MS PGothic"/>
                          <a:cs typeface="MS PGothic"/>
                        </a:rPr>
                        <a:t>ル</a:t>
                      </a:r>
                      <a:endParaRPr sz="900">
                        <a:latin typeface="MS PGothic"/>
                        <a:cs typeface="MS PGothic"/>
                      </a:endParaRPr>
                    </a:p>
                  </a:txBody>
                  <a:tcPr marL="0" marR="0" marB="0" marT="59055"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dirty="0" sz="900" spc="-114">
                          <a:latin typeface="MS PGothic"/>
                          <a:cs typeface="MS PGothic"/>
                        </a:rPr>
                        <a:t>艹艹艹艹艹艹</a:t>
                      </a:r>
                      <a:endParaRPr sz="900">
                        <a:latin typeface="MS PGothic"/>
                        <a:cs typeface="MS PGothic"/>
                      </a:endParaRPr>
                    </a:p>
                  </a:txBody>
                  <a:tcPr marL="0" marR="0" marB="0" marT="59055"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8920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dirty="0" sz="900" spc="-105">
                          <a:latin typeface="MS PGothic"/>
                          <a:cs typeface="MS PGothic"/>
                        </a:rPr>
                        <a:t>車中</a:t>
                      </a:r>
                      <a:r>
                        <a:rPr dirty="0" sz="900" spc="10">
                          <a:latin typeface="MS PGothic"/>
                          <a:cs typeface="MS PGothic"/>
                        </a:rPr>
                        <a:t>泊</a:t>
                      </a:r>
                      <a:r>
                        <a:rPr dirty="0" sz="900" spc="1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00" spc="10">
                          <a:latin typeface="MS PGothic"/>
                          <a:cs typeface="MS PGothic"/>
                        </a:rPr>
                        <a:t>▲</a:t>
                      </a:r>
                      <a:endParaRPr sz="900">
                        <a:latin typeface="MS PGothic"/>
                        <a:cs typeface="MS PGothic"/>
                      </a:endParaRPr>
                    </a:p>
                  </a:txBody>
                  <a:tcPr marL="0" marR="0" marB="0" marT="59055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61134" y="7755444"/>
            <a:ext cx="203305" cy="124301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10987532" y="1514348"/>
            <a:ext cx="1423035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5">
                <a:latin typeface="MS Gothic"/>
                <a:cs typeface="MS Gothic"/>
              </a:rPr>
              <a:t>（公社）鳥取県観光連盟</a:t>
            </a:r>
            <a:endParaRPr sz="1100">
              <a:latin typeface="MS Gothic"/>
              <a:cs typeface="MS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2021-10-01T05:14:04Z</dcterms:created>
  <dcterms:modified xsi:type="dcterms:W3CDTF">2021-10-01T05:14:04Z</dcterms:modified>
</cp:coreProperties>
</file>