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38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8913" y="755650"/>
            <a:ext cx="306857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320" y="2129409"/>
            <a:ext cx="11795760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（３</a:t>
            </a:r>
            <a:r>
              <a:rPr spc="-90" dirty="0"/>
              <a:t>泊</a:t>
            </a:r>
            <a:r>
              <a:rPr spc="-70" dirty="0"/>
              <a:t>４</a:t>
            </a:r>
            <a:r>
              <a:rPr spc="-90" dirty="0"/>
              <a:t>日</a:t>
            </a:r>
            <a:r>
              <a:rPr spc="-5" dirty="0"/>
              <a:t>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2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80327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spc="-13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12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１５０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425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平</a:t>
            </a:r>
            <a:r>
              <a:rPr sz="1000" spc="-5" dirty="0">
                <a:latin typeface="MS PGothic"/>
                <a:cs typeface="MS PGothic"/>
              </a:rPr>
              <a:t>成</a:t>
            </a:r>
            <a:r>
              <a:rPr sz="1000" spc="19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年</a:t>
            </a:r>
            <a:r>
              <a:rPr sz="1000" spc="19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月</a:t>
            </a:r>
            <a:r>
              <a:rPr sz="1000" spc="210" dirty="0">
                <a:latin typeface="MS PGothic"/>
                <a:cs typeface="MS PGothic"/>
              </a:rPr>
              <a:t> </a:t>
            </a:r>
            <a:r>
              <a:rPr sz="1000" spc="-105" dirty="0">
                <a:latin typeface="MS PGothic"/>
                <a:cs typeface="MS PGothic"/>
              </a:rPr>
              <a:t>日</a:t>
            </a:r>
            <a:r>
              <a:rPr sz="1000" spc="-50" dirty="0">
                <a:latin typeface="MS PGothic"/>
                <a:cs typeface="MS PGothic"/>
              </a:rPr>
              <a:t>（</a:t>
            </a:r>
            <a:r>
              <a:rPr sz="1000" spc="-105" dirty="0">
                <a:latin typeface="MS PGothic"/>
                <a:cs typeface="MS PGothic"/>
              </a:rPr>
              <a:t>水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50" dirty="0">
                <a:latin typeface="MS PGothic"/>
                <a:cs typeface="MS PGothic"/>
              </a:rPr>
              <a:t> </a:t>
            </a:r>
            <a:r>
              <a:rPr sz="1000" spc="-55" dirty="0">
                <a:latin typeface="MS PGothic"/>
                <a:cs typeface="MS PGothic"/>
              </a:rPr>
              <a:t>～</a:t>
            </a:r>
            <a:r>
              <a:rPr sz="1000" spc="-5" dirty="0">
                <a:latin typeface="MS PGothic"/>
                <a:cs typeface="MS PGothic"/>
              </a:rPr>
              <a:t>月</a:t>
            </a:r>
            <a:r>
              <a:rPr sz="1000" spc="195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（</a:t>
            </a:r>
            <a:r>
              <a:rPr sz="1000" spc="-105" dirty="0">
                <a:latin typeface="MS PGothic"/>
                <a:cs typeface="MS PGothic"/>
              </a:rPr>
              <a:t>金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43225" y="6838950"/>
            <a:ext cx="5438775" cy="1186815"/>
          </a:xfrm>
          <a:custGeom>
            <a:avLst/>
            <a:gdLst/>
            <a:ahLst/>
            <a:cxnLst/>
            <a:rect l="l" t="t" r="r" b="b"/>
            <a:pathLst>
              <a:path w="5438775" h="1186815">
                <a:moveTo>
                  <a:pt x="0" y="1186814"/>
                </a:moveTo>
                <a:lnTo>
                  <a:pt x="5438775" y="1186814"/>
                </a:lnTo>
                <a:lnTo>
                  <a:pt x="5438775" y="0"/>
                </a:lnTo>
                <a:lnTo>
                  <a:pt x="0" y="0"/>
                </a:lnTo>
                <a:lnTo>
                  <a:pt x="0" y="11868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91138" y="1926081"/>
            <a:ext cx="10960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5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６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50" dirty="0">
                <a:latin typeface="MS PGothic"/>
                <a:cs typeface="MS PGothic"/>
              </a:rPr>
              <a:t>１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8111" y="8547184"/>
            <a:ext cx="208457" cy="12056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72025" y="2876550"/>
            <a:ext cx="4088129" cy="628650"/>
          </a:xfrm>
          <a:custGeom>
            <a:avLst/>
            <a:gdLst/>
            <a:ahLst/>
            <a:cxnLst/>
            <a:rect l="l" t="t" r="r" b="b"/>
            <a:pathLst>
              <a:path w="4088129" h="628650">
                <a:moveTo>
                  <a:pt x="104775" y="0"/>
                </a:moveTo>
                <a:lnTo>
                  <a:pt x="63972" y="8227"/>
                </a:lnTo>
                <a:lnTo>
                  <a:pt x="30670" y="30670"/>
                </a:lnTo>
                <a:lnTo>
                  <a:pt x="8227" y="63972"/>
                </a:lnTo>
                <a:lnTo>
                  <a:pt x="0" y="104775"/>
                </a:lnTo>
                <a:lnTo>
                  <a:pt x="0" y="523875"/>
                </a:lnTo>
                <a:lnTo>
                  <a:pt x="8227" y="564677"/>
                </a:lnTo>
                <a:lnTo>
                  <a:pt x="30670" y="597979"/>
                </a:lnTo>
                <a:lnTo>
                  <a:pt x="63972" y="620422"/>
                </a:lnTo>
                <a:lnTo>
                  <a:pt x="104775" y="628650"/>
                </a:lnTo>
                <a:lnTo>
                  <a:pt x="3983354" y="628650"/>
                </a:lnTo>
                <a:lnTo>
                  <a:pt x="4024157" y="620422"/>
                </a:lnTo>
                <a:lnTo>
                  <a:pt x="4057459" y="597979"/>
                </a:lnTo>
                <a:lnTo>
                  <a:pt x="4079902" y="564677"/>
                </a:lnTo>
                <a:lnTo>
                  <a:pt x="4088129" y="523875"/>
                </a:lnTo>
                <a:lnTo>
                  <a:pt x="4088129" y="104775"/>
                </a:lnTo>
                <a:lnTo>
                  <a:pt x="4079902" y="63972"/>
                </a:lnTo>
                <a:lnTo>
                  <a:pt x="4057459" y="30670"/>
                </a:lnTo>
                <a:lnTo>
                  <a:pt x="4024157" y="8227"/>
                </a:lnTo>
                <a:lnTo>
                  <a:pt x="3983354" y="0"/>
                </a:lnTo>
                <a:lnTo>
                  <a:pt x="1047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85784" y="5187950"/>
            <a:ext cx="1190625" cy="412115"/>
          </a:xfrm>
          <a:custGeom>
            <a:avLst/>
            <a:gdLst/>
            <a:ahLst/>
            <a:cxnLst/>
            <a:rect l="l" t="t" r="r" b="b"/>
            <a:pathLst>
              <a:path w="1190625" h="412114">
                <a:moveTo>
                  <a:pt x="68707" y="0"/>
                </a:moveTo>
                <a:lnTo>
                  <a:pt x="41951" y="5395"/>
                </a:lnTo>
                <a:lnTo>
                  <a:pt x="20113" y="20113"/>
                </a:lnTo>
                <a:lnTo>
                  <a:pt x="5395" y="41951"/>
                </a:lnTo>
                <a:lnTo>
                  <a:pt x="0" y="68707"/>
                </a:lnTo>
                <a:lnTo>
                  <a:pt x="0" y="343408"/>
                </a:lnTo>
                <a:lnTo>
                  <a:pt x="5395" y="370163"/>
                </a:lnTo>
                <a:lnTo>
                  <a:pt x="20113" y="392001"/>
                </a:lnTo>
                <a:lnTo>
                  <a:pt x="41951" y="406719"/>
                </a:lnTo>
                <a:lnTo>
                  <a:pt x="68707" y="412114"/>
                </a:lnTo>
                <a:lnTo>
                  <a:pt x="1121918" y="412114"/>
                </a:lnTo>
                <a:lnTo>
                  <a:pt x="1148673" y="406719"/>
                </a:lnTo>
                <a:lnTo>
                  <a:pt x="1170511" y="392001"/>
                </a:lnTo>
                <a:lnTo>
                  <a:pt x="1185229" y="370163"/>
                </a:lnTo>
                <a:lnTo>
                  <a:pt x="1190625" y="343408"/>
                </a:lnTo>
                <a:lnTo>
                  <a:pt x="1190625" y="68707"/>
                </a:lnTo>
                <a:lnTo>
                  <a:pt x="1185229" y="41951"/>
                </a:lnTo>
                <a:lnTo>
                  <a:pt x="1170511" y="20113"/>
                </a:lnTo>
                <a:lnTo>
                  <a:pt x="1148673" y="5395"/>
                </a:lnTo>
                <a:lnTo>
                  <a:pt x="1121918" y="0"/>
                </a:lnTo>
                <a:lnTo>
                  <a:pt x="6870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57975" y="5988685"/>
            <a:ext cx="1771650" cy="393065"/>
          </a:xfrm>
          <a:custGeom>
            <a:avLst/>
            <a:gdLst/>
            <a:ahLst/>
            <a:cxnLst/>
            <a:rect l="l" t="t" r="r" b="b"/>
            <a:pathLst>
              <a:path w="1771650" h="393064">
                <a:moveTo>
                  <a:pt x="65531" y="0"/>
                </a:moveTo>
                <a:lnTo>
                  <a:pt x="40022" y="5149"/>
                </a:lnTo>
                <a:lnTo>
                  <a:pt x="19192" y="19192"/>
                </a:lnTo>
                <a:lnTo>
                  <a:pt x="5149" y="40022"/>
                </a:lnTo>
                <a:lnTo>
                  <a:pt x="0" y="65531"/>
                </a:lnTo>
                <a:lnTo>
                  <a:pt x="0" y="327532"/>
                </a:lnTo>
                <a:lnTo>
                  <a:pt x="5149" y="353042"/>
                </a:lnTo>
                <a:lnTo>
                  <a:pt x="19192" y="373872"/>
                </a:lnTo>
                <a:lnTo>
                  <a:pt x="40022" y="387915"/>
                </a:lnTo>
                <a:lnTo>
                  <a:pt x="65531" y="393064"/>
                </a:lnTo>
                <a:lnTo>
                  <a:pt x="1706118" y="393064"/>
                </a:lnTo>
                <a:lnTo>
                  <a:pt x="1731627" y="387915"/>
                </a:lnTo>
                <a:lnTo>
                  <a:pt x="1752457" y="373872"/>
                </a:lnTo>
                <a:lnTo>
                  <a:pt x="1766500" y="353042"/>
                </a:lnTo>
                <a:lnTo>
                  <a:pt x="1771650" y="327532"/>
                </a:lnTo>
                <a:lnTo>
                  <a:pt x="1771650" y="65531"/>
                </a:lnTo>
                <a:lnTo>
                  <a:pt x="1766500" y="40022"/>
                </a:lnTo>
                <a:lnTo>
                  <a:pt x="1752457" y="19192"/>
                </a:lnTo>
                <a:lnTo>
                  <a:pt x="1731627" y="5149"/>
                </a:lnTo>
                <a:lnTo>
                  <a:pt x="1706118" y="0"/>
                </a:lnTo>
                <a:lnTo>
                  <a:pt x="65531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07454" y="5206365"/>
            <a:ext cx="1409700" cy="412115"/>
          </a:xfrm>
          <a:custGeom>
            <a:avLst/>
            <a:gdLst/>
            <a:ahLst/>
            <a:cxnLst/>
            <a:rect l="l" t="t" r="r" b="b"/>
            <a:pathLst>
              <a:path w="1409700" h="412114">
                <a:moveTo>
                  <a:pt x="68707" y="0"/>
                </a:moveTo>
                <a:lnTo>
                  <a:pt x="41951" y="5395"/>
                </a:lnTo>
                <a:lnTo>
                  <a:pt x="20113" y="20113"/>
                </a:lnTo>
                <a:lnTo>
                  <a:pt x="5395" y="41951"/>
                </a:lnTo>
                <a:lnTo>
                  <a:pt x="0" y="68707"/>
                </a:lnTo>
                <a:lnTo>
                  <a:pt x="0" y="343408"/>
                </a:lnTo>
                <a:lnTo>
                  <a:pt x="5395" y="370163"/>
                </a:lnTo>
                <a:lnTo>
                  <a:pt x="20113" y="392001"/>
                </a:lnTo>
                <a:lnTo>
                  <a:pt x="41951" y="406719"/>
                </a:lnTo>
                <a:lnTo>
                  <a:pt x="68707" y="412114"/>
                </a:lnTo>
                <a:lnTo>
                  <a:pt x="1340993" y="412114"/>
                </a:lnTo>
                <a:lnTo>
                  <a:pt x="1367748" y="406719"/>
                </a:lnTo>
                <a:lnTo>
                  <a:pt x="1389586" y="392001"/>
                </a:lnTo>
                <a:lnTo>
                  <a:pt x="1404304" y="370163"/>
                </a:lnTo>
                <a:lnTo>
                  <a:pt x="1409700" y="343408"/>
                </a:lnTo>
                <a:lnTo>
                  <a:pt x="1409700" y="68707"/>
                </a:lnTo>
                <a:lnTo>
                  <a:pt x="1404304" y="41951"/>
                </a:lnTo>
                <a:lnTo>
                  <a:pt x="1389586" y="20113"/>
                </a:lnTo>
                <a:lnTo>
                  <a:pt x="1367748" y="5395"/>
                </a:lnTo>
                <a:lnTo>
                  <a:pt x="1340993" y="0"/>
                </a:lnTo>
                <a:lnTo>
                  <a:pt x="6870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04464" y="5072380"/>
            <a:ext cx="3250565" cy="1141730"/>
          </a:xfrm>
          <a:custGeom>
            <a:avLst/>
            <a:gdLst/>
            <a:ahLst/>
            <a:cxnLst/>
            <a:rect l="l" t="t" r="r" b="b"/>
            <a:pathLst>
              <a:path w="3250565" h="1141729">
                <a:moveTo>
                  <a:pt x="190246" y="0"/>
                </a:moveTo>
                <a:lnTo>
                  <a:pt x="146637" y="5026"/>
                </a:lnTo>
                <a:lnTo>
                  <a:pt x="106598" y="19343"/>
                </a:lnTo>
                <a:lnTo>
                  <a:pt x="71274" y="41807"/>
                </a:lnTo>
                <a:lnTo>
                  <a:pt x="41807" y="71274"/>
                </a:lnTo>
                <a:lnTo>
                  <a:pt x="19343" y="106598"/>
                </a:lnTo>
                <a:lnTo>
                  <a:pt x="5026" y="146637"/>
                </a:lnTo>
                <a:lnTo>
                  <a:pt x="0" y="190246"/>
                </a:lnTo>
                <a:lnTo>
                  <a:pt x="0" y="951484"/>
                </a:lnTo>
                <a:lnTo>
                  <a:pt x="5026" y="995092"/>
                </a:lnTo>
                <a:lnTo>
                  <a:pt x="19343" y="1035131"/>
                </a:lnTo>
                <a:lnTo>
                  <a:pt x="41807" y="1070455"/>
                </a:lnTo>
                <a:lnTo>
                  <a:pt x="71274" y="1099922"/>
                </a:lnTo>
                <a:lnTo>
                  <a:pt x="106598" y="1122386"/>
                </a:lnTo>
                <a:lnTo>
                  <a:pt x="146637" y="1136703"/>
                </a:lnTo>
                <a:lnTo>
                  <a:pt x="190246" y="1141730"/>
                </a:lnTo>
                <a:lnTo>
                  <a:pt x="3060319" y="1141730"/>
                </a:lnTo>
                <a:lnTo>
                  <a:pt x="3103927" y="1136703"/>
                </a:lnTo>
                <a:lnTo>
                  <a:pt x="3143966" y="1122386"/>
                </a:lnTo>
                <a:lnTo>
                  <a:pt x="3179290" y="1099922"/>
                </a:lnTo>
                <a:lnTo>
                  <a:pt x="3208757" y="1070455"/>
                </a:lnTo>
                <a:lnTo>
                  <a:pt x="3231221" y="1035131"/>
                </a:lnTo>
                <a:lnTo>
                  <a:pt x="3245538" y="995092"/>
                </a:lnTo>
                <a:lnTo>
                  <a:pt x="3250565" y="951484"/>
                </a:lnTo>
                <a:lnTo>
                  <a:pt x="3250565" y="190246"/>
                </a:lnTo>
                <a:lnTo>
                  <a:pt x="3245538" y="146637"/>
                </a:lnTo>
                <a:lnTo>
                  <a:pt x="3231221" y="106598"/>
                </a:lnTo>
                <a:lnTo>
                  <a:pt x="3208757" y="71274"/>
                </a:lnTo>
                <a:lnTo>
                  <a:pt x="3179290" y="41807"/>
                </a:lnTo>
                <a:lnTo>
                  <a:pt x="3143966" y="19343"/>
                </a:lnTo>
                <a:lnTo>
                  <a:pt x="3103927" y="5026"/>
                </a:lnTo>
                <a:lnTo>
                  <a:pt x="3060319" y="0"/>
                </a:lnTo>
                <a:lnTo>
                  <a:pt x="190246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815425"/>
              </p:ext>
            </p:extLst>
          </p:nvPr>
        </p:nvGraphicFramePr>
        <p:xfrm>
          <a:off x="829055" y="2095754"/>
          <a:ext cx="11835129" cy="66297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914400"/>
                <a:gridCol w="7204709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4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65605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213985" algn="l"/>
                        </a:tabLst>
                      </a:pPr>
                      <a:r>
                        <a:rPr sz="9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）</a:t>
                      </a:r>
                    </a:p>
                    <a:p>
                      <a:pPr marL="349885" marR="1979930" indent="-173990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1477645" algn="l"/>
                          <a:tab pos="503237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関西地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SA＝＝＝＝＝＝＝＝＝＝＝</a:t>
                      </a:r>
                      <a:r>
                        <a:rPr sz="1000" spc="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落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ＪＣＴ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蒜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ＳＡ＝＝＝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蒜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25" dirty="0">
                          <a:latin typeface="MS PGothic"/>
                          <a:cs typeface="MS PGothic"/>
                        </a:rPr>
                        <a:t>ＩＣ</a:t>
                      </a:r>
                      <a:r>
                        <a:rPr sz="1000" spc="-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8:30	10：00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10:15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11:20</a:t>
                      </a:r>
                      <a:r>
                        <a:rPr sz="1000" spc="-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11:30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687070">
                        <a:lnSpc>
                          <a:spcPct val="100000"/>
                        </a:lnSpc>
                        <a:spcBef>
                          <a:spcPts val="525"/>
                        </a:spcBef>
                        <a:tabLst>
                          <a:tab pos="2723515" algn="l"/>
                        </a:tabLst>
                      </a:pPr>
                      <a:r>
                        <a:rPr sz="1500" spc="-75" baseline="-19444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500" spc="-157" baseline="-19444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500" spc="-7" baseline="-19444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4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県立</a:t>
                      </a:r>
                      <a:r>
                        <a:rPr sz="1400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むき</a:t>
                      </a:r>
                      <a:r>
                        <a:rPr sz="1400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ば</a:t>
                      </a:r>
                      <a:r>
                        <a:rPr sz="1400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1400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だ</a:t>
                      </a:r>
                      <a:r>
                        <a:rPr sz="1400" u="sng" spc="-95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史</a:t>
                      </a:r>
                      <a:r>
                        <a:rPr sz="14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跡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公</a:t>
                      </a:r>
                      <a:r>
                        <a:rPr sz="14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園</a:t>
                      </a:r>
                      <a:endParaRPr sz="1400" dirty="0">
                        <a:latin typeface="MS PGothic"/>
                        <a:cs typeface="MS PGothic"/>
                      </a:endParaRPr>
                    </a:p>
                    <a:p>
                      <a:pPr marL="374650" marR="75565" indent="-155575">
                        <a:lnSpc>
                          <a:spcPct val="109000"/>
                        </a:lnSpc>
                        <a:spcBef>
                          <a:spcPts val="30"/>
                        </a:spcBef>
                        <a:tabLst>
                          <a:tab pos="1323975" algn="l"/>
                          <a:tab pos="2258695" algn="l"/>
                          <a:tab pos="2723515" algn="l"/>
                          <a:tab pos="2837815" algn="l"/>
                          <a:tab pos="6710680" algn="l"/>
                          <a:tab pos="7192645" algn="l"/>
                        </a:tabLst>
                      </a:pPr>
                      <a:r>
                        <a:rPr sz="1500" spc="-82" baseline="-13888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500" spc="-75" baseline="-13888" dirty="0">
                          <a:latin typeface="MS PGothic"/>
                          <a:cs typeface="MS PGothic"/>
                        </a:rPr>
                        <a:t>ヒ</a:t>
                      </a:r>
                      <a:r>
                        <a:rPr sz="1500" spc="-67" baseline="-13888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500" spc="-89" baseline="-13888" dirty="0">
                          <a:latin typeface="MS PGothic"/>
                          <a:cs typeface="MS PGothic"/>
                        </a:rPr>
                        <a:t>ゼ</a:t>
                      </a:r>
                      <a:r>
                        <a:rPr sz="1500" spc="-75" baseline="-13888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500" spc="-157" baseline="-13888" dirty="0">
                          <a:latin typeface="MS PGothic"/>
                          <a:cs typeface="MS PGothic"/>
                        </a:rPr>
                        <a:t>高</a:t>
                      </a:r>
                      <a:r>
                        <a:rPr sz="1500" spc="-135" baseline="-13888" dirty="0">
                          <a:latin typeface="MS PGothic"/>
                          <a:cs typeface="MS PGothic"/>
                        </a:rPr>
                        <a:t>原</a:t>
                      </a:r>
                      <a:r>
                        <a:rPr sz="1500" spc="-82" baseline="-13888" dirty="0">
                          <a:latin typeface="MS PGothic"/>
                          <a:cs typeface="MS PGothic"/>
                        </a:rPr>
                        <a:t>セ</a:t>
                      </a:r>
                      <a:r>
                        <a:rPr sz="1500" spc="-97" baseline="-13888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500" spc="-75" baseline="-13888" dirty="0">
                          <a:latin typeface="MS PGothic"/>
                          <a:cs typeface="MS PGothic"/>
                        </a:rPr>
                        <a:t>タ</a:t>
                      </a:r>
                      <a:r>
                        <a:rPr sz="1500" spc="-97" baseline="-13888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500" spc="-75" baseline="-13888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500" spc="-157" baseline="-13888" dirty="0">
                          <a:latin typeface="MS PGothic"/>
                          <a:cs typeface="MS PGothic"/>
                        </a:rPr>
                        <a:t>米</a:t>
                      </a:r>
                      <a:r>
                        <a:rPr sz="1500" spc="202" baseline="-13888" dirty="0">
                          <a:latin typeface="MS PGothic"/>
                          <a:cs typeface="MS PGothic"/>
                        </a:rPr>
                        <a:t>子</a:t>
                      </a:r>
                      <a:r>
                        <a:rPr sz="1500" spc="-67" baseline="-13888" dirty="0">
                          <a:latin typeface="MS PGothic"/>
                          <a:cs typeface="MS PGothic"/>
                        </a:rPr>
                        <a:t>IC＝＝＝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●</a:t>
                      </a:r>
                      <a:r>
                        <a:rPr sz="1000" spc="-6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00" spc="-105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気</a:t>
                      </a:r>
                      <a:r>
                        <a:rPr sz="1000" spc="-9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楽</a:t>
                      </a:r>
                      <a:r>
                        <a:rPr sz="1000" spc="-7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♪</a:t>
                      </a:r>
                      <a:r>
                        <a:rPr sz="1000" spc="-9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弥</a:t>
                      </a:r>
                      <a:r>
                        <a:rPr sz="1000" spc="-105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生気</a:t>
                      </a:r>
                      <a:r>
                        <a:rPr sz="1000" spc="-9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分</a:t>
                      </a:r>
                      <a:r>
                        <a:rPr sz="1000" spc="-65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！</a:t>
                      </a:r>
                      <a:r>
                        <a:rPr sz="1000" spc="-105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弥生体</a:t>
                      </a:r>
                      <a:r>
                        <a:rPr sz="1000" spc="-5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254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火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こ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勾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弥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鏡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石包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丁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くり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ど	</a:t>
                      </a:r>
                      <a:r>
                        <a:rPr sz="1500" spc="-82" baseline="-13888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500" spc="-157" baseline="-13888" dirty="0">
                          <a:latin typeface="MS PGothic"/>
                          <a:cs typeface="MS PGothic"/>
                        </a:rPr>
                        <a:t>奥</a:t>
                      </a:r>
                      <a:r>
                        <a:rPr sz="1500" spc="-442" baseline="-13888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spc="-157" baseline="-13888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500" spc="-7" baseline="-13888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500" spc="157" baseline="-13888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spc="-135" baseline="-13888" dirty="0">
                          <a:latin typeface="MS PGothic"/>
                          <a:cs typeface="MS PGothic"/>
                        </a:rPr>
                        <a:t>鏡</a:t>
                      </a:r>
                      <a:r>
                        <a:rPr sz="1500" spc="-89" baseline="-13888" dirty="0">
                          <a:latin typeface="MS PGothic"/>
                          <a:cs typeface="MS PGothic"/>
                        </a:rPr>
                        <a:t>ヶ</a:t>
                      </a:r>
                      <a:r>
                        <a:rPr sz="1500" spc="-7" baseline="-13888" dirty="0">
                          <a:latin typeface="MS PGothic"/>
                          <a:cs typeface="MS PGothic"/>
                        </a:rPr>
                        <a:t>成 </a:t>
                      </a:r>
                      <a:r>
                        <a:rPr sz="1500" spc="-67" baseline="-13888" dirty="0">
                          <a:latin typeface="MS PGothic"/>
                          <a:cs typeface="MS PGothic"/>
                        </a:rPr>
                        <a:t>11:50	12:45	</a:t>
                      </a:r>
                      <a:r>
                        <a:rPr sz="1500" spc="-60" baseline="-13888" dirty="0">
                          <a:latin typeface="MS PGothic"/>
                          <a:cs typeface="MS PGothic"/>
                        </a:rPr>
                        <a:t>13:30	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弥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村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楽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弥生体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70" dirty="0">
                          <a:latin typeface="MS PGothic"/>
                          <a:cs typeface="MS PGothic"/>
                        </a:rPr>
                        <a:t>。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県弥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がバック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ッ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！	</a:t>
                      </a:r>
                      <a:r>
                        <a:rPr sz="1500" spc="-67" baseline="-13888" dirty="0">
                          <a:latin typeface="MS PGothic"/>
                          <a:cs typeface="MS PGothic"/>
                        </a:rPr>
                        <a:t>16:30	17:30</a:t>
                      </a:r>
                      <a:endParaRPr sz="1500" baseline="-13888" dirty="0">
                        <a:latin typeface="MS PGothic"/>
                        <a:cs typeface="MS PGothic"/>
                      </a:endParaRPr>
                    </a:p>
                    <a:p>
                      <a:pPr marL="290830" marR="3502660" indent="-73660">
                        <a:lnSpc>
                          <a:spcPct val="108000"/>
                        </a:lnSpc>
                        <a:spcBef>
                          <a:spcPts val="225"/>
                        </a:spcBef>
                      </a:pPr>
                      <a:endParaRPr sz="1000" dirty="0">
                        <a:latin typeface="Yu Gothic UI"/>
                        <a:cs typeface="Yu Gothic UI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00430" marR="387985" indent="-498475">
                        <a:lnSpc>
                          <a:spcPct val="1083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奥大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2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連</a:t>
                      </a:r>
                      <a:r>
                        <a:rPr sz="12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68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400" spc="-11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400" spc="-100" dirty="0">
                          <a:latin typeface="MS PGothic"/>
                          <a:cs typeface="MS PGothic"/>
                        </a:rPr>
                        <a:t>本</a:t>
                      </a:r>
                      <a:r>
                        <a:rPr sz="14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400" spc="-100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400" dirty="0">
                          <a:latin typeface="MS PGothic"/>
                          <a:cs typeface="MS PGothic"/>
                        </a:rPr>
                        <a:t>峰</a:t>
                      </a:r>
                      <a:r>
                        <a:rPr sz="1400" spc="33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400" spc="-110" dirty="0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sz="14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400" spc="-100" dirty="0">
                          <a:latin typeface="MS PGothic"/>
                          <a:cs typeface="MS PGothic"/>
                        </a:rPr>
                        <a:t>麓</a:t>
                      </a:r>
                      <a:r>
                        <a:rPr sz="1400" spc="-6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1400" spc="-100" dirty="0">
                          <a:latin typeface="MS PGothic"/>
                          <a:cs typeface="MS PGothic"/>
                        </a:rPr>
                        <a:t>自然</a:t>
                      </a:r>
                      <a:r>
                        <a:rPr sz="1400" spc="-110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400" spc="-95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400" spc="-110" dirty="0">
                          <a:latin typeface="MS PGothic"/>
                          <a:cs typeface="MS PGothic"/>
                        </a:rPr>
                        <a:t>学習</a:t>
                      </a:r>
                      <a:endParaRPr sz="1400">
                        <a:latin typeface="MS PGothic"/>
                        <a:cs typeface="MS PGothic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休暇村奥大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教育旅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行</a:t>
                      </a:r>
                      <a:r>
                        <a:rPr sz="1000" spc="-7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グ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ラム、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森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グラム（SDGｓ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グラム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、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キ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ャ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フ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ァ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ヤ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、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星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星空観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など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森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選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択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グラム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など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0430" marR="339725" indent="-451484">
                        <a:lnSpc>
                          <a:spcPct val="1085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奥大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2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連</a:t>
                      </a:r>
                      <a:r>
                        <a:rPr sz="12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0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694690">
                        <a:lnSpc>
                          <a:spcPts val="955"/>
                        </a:lnSpc>
                        <a:tabLst>
                          <a:tab pos="2627630" algn="l"/>
                          <a:tab pos="4247515" algn="l"/>
                          <a:tab pos="6126480" algn="l"/>
                        </a:tabLst>
                      </a:pPr>
                      <a:r>
                        <a:rPr sz="1575" spc="-157" baseline="31746" dirty="0">
                          <a:latin typeface="MS Gothic"/>
                          <a:cs typeface="MS Gothic"/>
                        </a:rPr>
                        <a:t>＝＝</a:t>
                      </a:r>
                      <a:r>
                        <a:rPr sz="1575" u="sng" spc="-157" baseline="3174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①</a:t>
                      </a:r>
                      <a:r>
                        <a:rPr sz="1575" u="sng" spc="-157" baseline="31746" dirty="0">
                          <a:solidFill>
                            <a:srgbClr val="CC66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鳥の</a:t>
                      </a:r>
                      <a:r>
                        <a:rPr sz="1575" u="sng" spc="-142" baseline="31746" dirty="0">
                          <a:solidFill>
                            <a:srgbClr val="CC66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劇</a:t>
                      </a:r>
                      <a:r>
                        <a:rPr sz="1575" u="sng" spc="-157" baseline="31746" dirty="0">
                          <a:solidFill>
                            <a:srgbClr val="CC66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場体験</a:t>
                      </a:r>
                      <a:r>
                        <a:rPr sz="1575" u="sng" spc="-142" baseline="3174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プ</a:t>
                      </a:r>
                      <a:r>
                        <a:rPr sz="1575" u="sng" spc="-157" baseline="3174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ログ</a:t>
                      </a:r>
                      <a:r>
                        <a:rPr sz="1575" u="sng" spc="-142" baseline="3174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ラ</a:t>
                      </a:r>
                      <a:r>
                        <a:rPr sz="1575" u="sng" spc="7" baseline="3174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ム	</a:t>
                      </a:r>
                      <a:r>
                        <a:rPr sz="1575" spc="7" baseline="31746" dirty="0">
                          <a:latin typeface="MS Gothic"/>
                          <a:cs typeface="MS Gothic"/>
                        </a:rPr>
                        <a:t>	</a:t>
                      </a:r>
                      <a:r>
                        <a:rPr sz="1500" spc="-157" baseline="2777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500" spc="-135" baseline="2777" dirty="0">
                          <a:latin typeface="MS PGothic"/>
                          <a:cs typeface="MS PGothic"/>
                        </a:rPr>
                        <a:t>散策</a:t>
                      </a:r>
                      <a:r>
                        <a:rPr sz="1500" spc="-97" baseline="2777" dirty="0">
                          <a:latin typeface="MS PGothic"/>
                          <a:cs typeface="MS PGothic"/>
                        </a:rPr>
                        <a:t>＆</a:t>
                      </a:r>
                      <a:r>
                        <a:rPr sz="1500" spc="-157" baseline="2777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500" spc="-7" baseline="2777" dirty="0">
                          <a:latin typeface="MS PGothic"/>
                          <a:cs typeface="MS PGothic"/>
                        </a:rPr>
                        <a:t>食	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100" spc="-6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美</a:t>
                      </a:r>
                      <a:r>
                        <a:rPr sz="1100" spc="-110" dirty="0">
                          <a:latin typeface="MS PGothic"/>
                          <a:cs typeface="MS PGothic"/>
                        </a:rPr>
                        <a:t>術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100" spc="-110" dirty="0">
                          <a:latin typeface="MS PGothic"/>
                          <a:cs typeface="MS PGothic"/>
                        </a:rPr>
                        <a:t>見学</a:t>
                      </a:r>
                      <a:endParaRPr sz="1100" dirty="0">
                        <a:latin typeface="MS PGothic"/>
                        <a:cs typeface="MS PGothic"/>
                      </a:endParaRPr>
                    </a:p>
                    <a:p>
                      <a:pPr marL="62230">
                        <a:lnSpc>
                          <a:spcPts val="955"/>
                        </a:lnSpc>
                        <a:tabLst>
                          <a:tab pos="1057275" algn="l"/>
                          <a:tab pos="3694429" algn="l"/>
                          <a:tab pos="4247515" algn="l"/>
                          <a:tab pos="5599430" algn="l"/>
                          <a:tab pos="6126480" algn="l"/>
                          <a:tab pos="7367905" algn="l"/>
                        </a:tabLst>
                      </a:pPr>
                      <a:r>
                        <a:rPr sz="1500" spc="-157" baseline="-5555" dirty="0" err="1">
                          <a:latin typeface="MS PGothic"/>
                          <a:cs typeface="MS PGothic"/>
                        </a:rPr>
                        <a:t>奥大</a:t>
                      </a:r>
                      <a:r>
                        <a:rPr sz="1500" spc="-135" baseline="-5555" dirty="0" err="1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500" spc="-44" baseline="-5555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44" baseline="-5555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※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ワ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ーク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シ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ョッ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プ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で俳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優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と一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緒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に体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を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使っ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て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表現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し</a:t>
                      </a:r>
                      <a:r>
                        <a:rPr sz="800" spc="-110" dirty="0">
                          <a:latin typeface="MS Gothic"/>
                          <a:cs typeface="MS Gothic"/>
                        </a:rPr>
                        <a:t>てみ</a:t>
                      </a:r>
                      <a:r>
                        <a:rPr sz="800" spc="-100" dirty="0">
                          <a:latin typeface="MS Gothic"/>
                          <a:cs typeface="MS Gothic"/>
                        </a:rPr>
                        <a:t>よ</a:t>
                      </a:r>
                      <a:r>
                        <a:rPr sz="800" dirty="0">
                          <a:latin typeface="MS Gothic"/>
                          <a:cs typeface="MS Gothic"/>
                        </a:rPr>
                        <a:t>う	</a:t>
                      </a:r>
                      <a:r>
                        <a:rPr lang="en-US" sz="800" dirty="0" smtClean="0">
                          <a:latin typeface="MS Gothic"/>
                          <a:cs typeface="MS Gothic"/>
                        </a:rPr>
                        <a:t>   </a:t>
                      </a:r>
                      <a:r>
                        <a:rPr sz="1500" spc="-52" baseline="-5555" dirty="0" smtClean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500" spc="-52" baseline="-5555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500" spc="-75" baseline="-36111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500" spc="-89" baseline="-36111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500" spc="-135" baseline="-36111" dirty="0">
                          <a:latin typeface="MS PGothic"/>
                          <a:cs typeface="MS PGothic"/>
                        </a:rPr>
                        <a:t>買</a:t>
                      </a:r>
                      <a:r>
                        <a:rPr sz="1500" spc="-89" baseline="-36111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500" spc="-135" baseline="-36111" dirty="0">
                          <a:latin typeface="MS PGothic"/>
                          <a:cs typeface="MS PGothic"/>
                        </a:rPr>
                        <a:t>物</a:t>
                      </a:r>
                      <a:r>
                        <a:rPr sz="1500" spc="-7" baseline="-36111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1500" spc="-60" baseline="-5555" dirty="0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sz="1650" spc="-75" baseline="-42929" dirty="0">
                          <a:latin typeface="MS PGothic"/>
                          <a:cs typeface="MS PGothic"/>
                        </a:rPr>
                        <a:t>また</a:t>
                      </a:r>
                      <a:r>
                        <a:rPr sz="1650" spc="-89" baseline="-42929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650" spc="-150" baseline="-42929" dirty="0">
                          <a:latin typeface="MS PGothic"/>
                          <a:cs typeface="MS PGothic"/>
                        </a:rPr>
                        <a:t>梨狩</a:t>
                      </a:r>
                      <a:r>
                        <a:rPr sz="1650" spc="-104" baseline="-42929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650" spc="-150" baseline="-42929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650" baseline="-42929" dirty="0">
                          <a:latin typeface="MS PGothic"/>
                          <a:cs typeface="MS PGothic"/>
                        </a:rPr>
                        <a:t>験	</a:t>
                      </a:r>
                      <a:r>
                        <a:rPr sz="1500" spc="-52" baseline="-5555" dirty="0">
                          <a:latin typeface="MS PGothic"/>
                          <a:cs typeface="MS PGothic"/>
                        </a:rPr>
                        <a:t>＝＝＝</a:t>
                      </a:r>
                      <a:endParaRPr sz="1500" baseline="-5555" dirty="0">
                        <a:latin typeface="MS PGothic"/>
                        <a:cs typeface="MS PGothic"/>
                      </a:endParaRPr>
                    </a:p>
                    <a:p>
                      <a:pPr marL="969010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2493010" algn="l"/>
                        </a:tabLst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9：30	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11：10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139700">
                        <a:lnSpc>
                          <a:spcPts val="1235"/>
                        </a:lnSpc>
                        <a:spcBef>
                          <a:spcPts val="245"/>
                        </a:spcBef>
                        <a:tabLst>
                          <a:tab pos="694690" algn="l"/>
                          <a:tab pos="4081145" algn="l"/>
                          <a:tab pos="5189220" algn="l"/>
                          <a:tab pos="6140450" algn="l"/>
                          <a:tab pos="7171055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8:00	</a:t>
                      </a:r>
                      <a:r>
                        <a:rPr sz="1575" spc="-157" baseline="7936" dirty="0">
                          <a:latin typeface="MS Gothic"/>
                          <a:cs typeface="MS Gothic"/>
                        </a:rPr>
                        <a:t>＝＝</a:t>
                      </a:r>
                      <a:r>
                        <a:rPr sz="1575" u="sng" spc="-157" baseline="7936" dirty="0"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②</a:t>
                      </a:r>
                      <a:r>
                        <a:rPr sz="1575" u="sng" spc="-157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鳥取</a:t>
                      </a:r>
                      <a:r>
                        <a:rPr sz="1575" u="sng" spc="-142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大</a:t>
                      </a:r>
                      <a:r>
                        <a:rPr sz="1575" u="sng" spc="-157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学乾燥</a:t>
                      </a:r>
                      <a:r>
                        <a:rPr sz="1575" u="sng" spc="-142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地</a:t>
                      </a:r>
                      <a:r>
                        <a:rPr sz="1575" u="sng" spc="-157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研究</a:t>
                      </a:r>
                      <a:r>
                        <a:rPr sz="1575" u="sng" spc="-142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セ</a:t>
                      </a:r>
                      <a:r>
                        <a:rPr sz="1575" u="sng" spc="-157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ンタ</a:t>
                      </a:r>
                      <a:r>
                        <a:rPr sz="1575" u="sng" spc="7" baseline="7936" dirty="0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MS Gothic"/>
                          <a:cs typeface="MS Gothic"/>
                        </a:rPr>
                        <a:t>ー</a:t>
                      </a:r>
                      <a:r>
                        <a:rPr sz="1575" spc="7" baseline="7936" dirty="0">
                          <a:solidFill>
                            <a:srgbClr val="FF0000"/>
                          </a:solidFill>
                          <a:latin typeface="MS Gothic"/>
                          <a:cs typeface="MS Gothic"/>
                        </a:rPr>
                        <a:t>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11:50	14:00	14:10	15:00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1038860">
                        <a:lnSpc>
                          <a:spcPts val="1055"/>
                        </a:lnSpc>
                      </a:pPr>
                      <a:r>
                        <a:rPr sz="900" spc="-100" dirty="0">
                          <a:latin typeface="MS Gothic"/>
                          <a:cs typeface="MS Gothic"/>
                        </a:rPr>
                        <a:t>※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専</a:t>
                      </a:r>
                      <a:r>
                        <a:rPr sz="900" spc="-100" dirty="0">
                          <a:latin typeface="MS Gothic"/>
                          <a:cs typeface="MS Gothic"/>
                        </a:rPr>
                        <a:t>門ガ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イ</a:t>
                      </a:r>
                      <a:r>
                        <a:rPr sz="900" spc="-100" dirty="0">
                          <a:latin typeface="MS Gothic"/>
                          <a:cs typeface="MS Gothic"/>
                        </a:rPr>
                        <a:t>ドの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案</a:t>
                      </a:r>
                      <a:r>
                        <a:rPr sz="900" spc="-80" dirty="0">
                          <a:latin typeface="MS Gothic"/>
                          <a:cs typeface="MS Gothic"/>
                        </a:rPr>
                        <a:t>内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900" spc="-100" dirty="0">
                          <a:latin typeface="MS Gothic"/>
                          <a:cs typeface="MS Gothic"/>
                        </a:rPr>
                        <a:t>環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境</a:t>
                      </a:r>
                      <a:r>
                        <a:rPr sz="900" spc="-100" dirty="0">
                          <a:latin typeface="MS Gothic"/>
                          <a:cs typeface="MS Gothic"/>
                        </a:rPr>
                        <a:t>学習プ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ロ</a:t>
                      </a:r>
                      <a:r>
                        <a:rPr sz="900" spc="-100" dirty="0">
                          <a:latin typeface="MS Gothic"/>
                          <a:cs typeface="MS Gothic"/>
                        </a:rPr>
                        <a:t>グラ</a:t>
                      </a:r>
                      <a:r>
                        <a:rPr sz="900" spc="-110" dirty="0">
                          <a:latin typeface="MS Gothic"/>
                          <a:cs typeface="MS Gothic"/>
                        </a:rPr>
                        <a:t>ム</a:t>
                      </a:r>
                      <a:r>
                        <a:rPr sz="900" dirty="0">
                          <a:latin typeface="MS Gothic"/>
                          <a:cs typeface="MS Gothic"/>
                        </a:rPr>
                        <a:t>）</a:t>
                      </a:r>
                    </a:p>
                    <a:p>
                      <a:pPr marL="918844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2583180" algn="l"/>
                          <a:tab pos="4596765" algn="l"/>
                        </a:tabLst>
                      </a:pPr>
                      <a:r>
                        <a:rPr sz="1350" spc="-60" baseline="18518" dirty="0">
                          <a:latin typeface="MS PGothic"/>
                          <a:cs typeface="MS PGothic"/>
                        </a:rPr>
                        <a:t>9：50	</a:t>
                      </a:r>
                      <a:r>
                        <a:rPr sz="1350" spc="-67" baseline="18518" dirty="0">
                          <a:latin typeface="MS PGothic"/>
                          <a:cs typeface="MS PGothic"/>
                        </a:rPr>
                        <a:t>11：30	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浦</a:t>
                      </a:r>
                      <a:r>
                        <a:rPr sz="1100" spc="-110" dirty="0">
                          <a:latin typeface="MS PGothic"/>
                          <a:cs typeface="MS PGothic"/>
                        </a:rPr>
                        <a:t>富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海岸</a:t>
                      </a:r>
                      <a:r>
                        <a:rPr sz="11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100" spc="-65" dirty="0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100" spc="-50" dirty="0">
                          <a:latin typeface="MS PGothic"/>
                          <a:cs typeface="MS PGothic"/>
                        </a:rPr>
                        <a:t>ぐ</a:t>
                      </a:r>
                      <a:r>
                        <a:rPr sz="1100" spc="-6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100" spc="-100" dirty="0">
                          <a:latin typeface="MS PGothic"/>
                          <a:cs typeface="MS PGothic"/>
                        </a:rPr>
                        <a:t>遊</a:t>
                      </a:r>
                      <a:r>
                        <a:rPr sz="1100" spc="-110" dirty="0">
                          <a:latin typeface="MS PGothic"/>
                          <a:cs typeface="MS PGothic"/>
                        </a:rPr>
                        <a:t>覧船</a:t>
                      </a:r>
                      <a:endParaRPr sz="1100" dirty="0">
                        <a:latin typeface="MS PGothic"/>
                        <a:cs typeface="MS PGothic"/>
                      </a:endParaRPr>
                    </a:p>
                    <a:p>
                      <a:pPr marL="4281170" marR="520700" indent="-227329">
                        <a:lnSpc>
                          <a:spcPct val="101099"/>
                        </a:lnSpc>
                        <a:spcBef>
                          <a:spcPts val="100"/>
                        </a:spcBef>
                        <a:tabLst>
                          <a:tab pos="4596765" algn="l"/>
                          <a:tab pos="6091555" algn="l"/>
                          <a:tab pos="6448425" algn="l"/>
                          <a:tab pos="6652259" algn="l"/>
                        </a:tabLst>
                      </a:pPr>
                      <a:r>
                        <a:rPr sz="1500" spc="-60" baseline="2777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75" baseline="2777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baseline="2777" dirty="0" smtClean="0">
                          <a:latin typeface="MS PGothic"/>
                          <a:cs typeface="MS PGothic"/>
                        </a:rPr>
                        <a:t>＝	</a:t>
                      </a:r>
                      <a:r>
                        <a:rPr sz="1050" spc="-50" dirty="0" smtClean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-50" dirty="0" err="1" smtClean="0">
                          <a:latin typeface="MS PGothic"/>
                          <a:cs typeface="MS PGothic"/>
                        </a:rPr>
                        <a:t>サ</a:t>
                      </a:r>
                      <a:r>
                        <a:rPr sz="1050" spc="-60" dirty="0" err="1" smtClean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-55" dirty="0" err="1" smtClean="0">
                          <a:latin typeface="MS PGothic"/>
                          <a:cs typeface="MS PGothic"/>
                        </a:rPr>
                        <a:t>セ</a:t>
                      </a:r>
                      <a:r>
                        <a:rPr sz="1050" spc="-60" dirty="0" err="1" smtClean="0">
                          <a:latin typeface="MS PGothic"/>
                          <a:cs typeface="MS PGothic"/>
                        </a:rPr>
                        <a:t>ッ</a:t>
                      </a:r>
                      <a:r>
                        <a:rPr sz="1050" spc="-50" dirty="0" err="1" smtClean="0">
                          <a:latin typeface="MS PGothic"/>
                          <a:cs typeface="MS PGothic"/>
                        </a:rPr>
                        <a:t>ト</a:t>
                      </a:r>
                      <a:r>
                        <a:rPr sz="1050" spc="-60" dirty="0" err="1" smtClean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050" spc="-65" dirty="0" err="1" smtClean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050" spc="-55" dirty="0" err="1" smtClean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50" spc="-50" dirty="0" err="1" smtClean="0">
                          <a:latin typeface="MS PGothic"/>
                          <a:cs typeface="MS PGothic"/>
                        </a:rPr>
                        <a:t>ズ</a:t>
                      </a:r>
                      <a:r>
                        <a:rPr sz="1050" dirty="0" smtClean="0">
                          <a:latin typeface="MS PGothic"/>
                          <a:cs typeface="MS PGothic"/>
                        </a:rPr>
                        <a:t>）		</a:t>
                      </a:r>
                      <a:r>
                        <a:rPr sz="1500" spc="-75" baseline="2777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60" baseline="2777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75" baseline="2777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75" baseline="2777" dirty="0" err="1" smtClean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500" spc="-82" baseline="2777" dirty="0" err="1" smtClean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500" spc="-127" baseline="2777" dirty="0" err="1" smtClean="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sz="1500" spc="-127" baseline="2777" dirty="0" smtClean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15:20		16:20		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17:30</a:t>
                      </a:r>
                    </a:p>
                    <a:p>
                      <a:pPr marL="8439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spc="-55" dirty="0" smtClean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受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け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入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人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数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確認</a:t>
                      </a:r>
                      <a:r>
                        <a:rPr sz="1000" spc="-70" dirty="0" err="1" smtClean="0">
                          <a:latin typeface="MS PGothic"/>
                          <a:cs typeface="MS PGothic"/>
                        </a:rPr>
                        <a:t>。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状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況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 err="1" smtClean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午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後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見学施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設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も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含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めて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周遊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案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も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検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討</a:t>
                      </a:r>
                      <a:r>
                        <a:rPr sz="1000" spc="-5" dirty="0" smtClean="0">
                          <a:latin typeface="MS PGothic"/>
                          <a:cs typeface="MS PGothic"/>
                        </a:rPr>
                        <a:t>。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571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2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044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 dirty="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 dirty="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8788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①</a:t>
                      </a:r>
                      <a:r>
                        <a:rPr sz="1000" spc="4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くら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よし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フ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ギ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ュ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アミ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ュ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ージアム＝＝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青山剛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昌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ふ</a:t>
                      </a:r>
                      <a:r>
                        <a:rPr sz="1000" spc="-50" dirty="0" err="1" smtClean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さ</a:t>
                      </a:r>
                      <a:r>
                        <a:rPr sz="1000" spc="-50" dirty="0" err="1" smtClean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60" dirty="0" smtClean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台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手配昼食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二十世紀梨記念館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1221740" algn="l"/>
                          <a:tab pos="2117090" algn="l"/>
                          <a:tab pos="2833370" algn="l"/>
                          <a:tab pos="3628390" algn="l"/>
                          <a:tab pos="4034154" algn="l"/>
                          <a:tab pos="4672965" algn="l"/>
                          <a:tab pos="5156200" algn="l"/>
                          <a:tab pos="5873750" algn="l"/>
                          <a:tab pos="6365875" algn="l"/>
                        </a:tabLst>
                      </a:pPr>
                      <a:r>
                        <a:rPr sz="1500" spc="-67" baseline="16666" dirty="0" err="1" smtClean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500" spc="-82" baseline="16666" dirty="0" err="1" smtClean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500" spc="-89" baseline="16666" dirty="0" err="1" smtClean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500" spc="-157" baseline="16666" dirty="0" err="1" smtClean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500" spc="-135" baseline="16666" dirty="0" err="1" smtClean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500" spc="-7" baseline="16666" dirty="0" smtClean="0">
                          <a:latin typeface="MS PGothic"/>
                          <a:cs typeface="MS PGothic"/>
                        </a:rPr>
                        <a:t>＝	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9:00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10:00	10:45	11:30	11:40	12:40	13:00	13:50	</a:t>
                      </a:r>
                      <a:r>
                        <a:rPr sz="1500" spc="-67" baseline="16666" dirty="0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sz="1500" spc="345" baseline="16666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spc="-157" baseline="16666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500" spc="-135" baseline="16666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500" spc="-37" baseline="16666" dirty="0">
                          <a:latin typeface="MS PGothic"/>
                          <a:cs typeface="MS PGothic"/>
                        </a:rPr>
                        <a:t>ＩＣ</a:t>
                      </a:r>
                      <a:r>
                        <a:rPr sz="1500" spc="352" baseline="16666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spc="-82" baseline="16666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500" spc="-157" baseline="16666" dirty="0">
                          <a:latin typeface="MS PGothic"/>
                          <a:cs typeface="MS PGothic"/>
                        </a:rPr>
                        <a:t>佐</a:t>
                      </a:r>
                      <a:r>
                        <a:rPr sz="1500" spc="-135" baseline="16666" dirty="0">
                          <a:latin typeface="MS PGothic"/>
                          <a:cs typeface="MS PGothic"/>
                        </a:rPr>
                        <a:t>用</a:t>
                      </a:r>
                      <a:r>
                        <a:rPr sz="1500" spc="-82" baseline="16666" dirty="0">
                          <a:latin typeface="MS PGothic"/>
                          <a:cs typeface="MS PGothic"/>
                        </a:rPr>
                        <a:t>ＪＣＴ＝＝＝</a:t>
                      </a:r>
                      <a:r>
                        <a:rPr sz="1500" spc="-157" baseline="16666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500" spc="-135" baseline="16666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500" spc="-67" baseline="16666" dirty="0">
                          <a:latin typeface="MS PGothic"/>
                          <a:cs typeface="MS PGothic"/>
                        </a:rPr>
                        <a:t>ＳＡ＝＝＝</a:t>
                      </a:r>
                      <a:endParaRPr sz="1500" baseline="16666" dirty="0">
                        <a:latin typeface="MS PGothic"/>
                        <a:cs typeface="MS PGothic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878840" algn="l"/>
                          <a:tab pos="7574915" algn="l"/>
                          <a:tab pos="7980045" algn="l"/>
                        </a:tabLst>
                      </a:pPr>
                      <a:r>
                        <a:rPr sz="1500" spc="-60" baseline="22222" dirty="0">
                          <a:latin typeface="MS PGothic"/>
                          <a:cs typeface="MS PGothic"/>
                        </a:rPr>
                        <a:t>8:30	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②</a:t>
                      </a:r>
                      <a:r>
                        <a:rPr sz="1000" spc="5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二十世紀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梨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記念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＝＝くら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フ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ギ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ュ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ミュ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ージア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ム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手配昼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）＝＝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青山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剛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昌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ふ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るさと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</a:t>
                      </a:r>
                      <a:r>
                        <a:rPr sz="1500" spc="-67" baseline="22222" dirty="0">
                          <a:latin typeface="MS PGothic"/>
                          <a:cs typeface="MS PGothic"/>
                        </a:rPr>
                        <a:t>15:40	16:00</a:t>
                      </a:r>
                      <a:endParaRPr sz="1500" baseline="22222" dirty="0">
                        <a:latin typeface="MS PGothic"/>
                        <a:cs typeface="MS PGothic"/>
                      </a:endParaRPr>
                    </a:p>
                    <a:p>
                      <a:pPr marL="1221740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1804670" algn="l"/>
                          <a:tab pos="2287270" algn="l"/>
                          <a:tab pos="3630295" algn="l"/>
                          <a:tab pos="4035425" algn="l"/>
                          <a:tab pos="4674235" algn="l"/>
                          <a:tab pos="5157470" algn="l"/>
                          <a:tab pos="5875020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9:00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10:00	10:15	11:15	11:30	12:30	12:40	13:50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1221740" marR="3860800" indent="-342900">
                        <a:lnSpc>
                          <a:spcPts val="1370"/>
                        </a:lnSpc>
                        <a:spcBef>
                          <a:spcPts val="60"/>
                        </a:spcBef>
                        <a:tabLst>
                          <a:tab pos="1804670" algn="l"/>
                          <a:tab pos="2287270" algn="l"/>
                          <a:tab pos="3082925" algn="l"/>
                          <a:tab pos="3488690" algn="l"/>
                          <a:tab pos="4049395" algn="l"/>
                          <a:tab pos="4688205" algn="l"/>
                          <a:tab pos="564070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③</a:t>
                      </a:r>
                      <a:r>
                        <a:rPr sz="10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青山剛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昌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ふ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るさ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二十世紀梨記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念館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台場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手配昼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）＝＝くら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よし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フ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ギ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ュ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ミュ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ージア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ム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9:00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10:00	10:30	11:30	12:00	13:00	13:30	</a:t>
                      </a:r>
                      <a:r>
                        <a:rPr lang="en-US" sz="1000" spc="-45" dirty="0" smtClean="0">
                          <a:latin typeface="MS PGothic"/>
                          <a:cs typeface="MS PGothic"/>
                        </a:rPr>
                        <a:t>       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13:50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R="2731135" algn="r">
                        <a:lnSpc>
                          <a:spcPts val="670"/>
                        </a:lnSpc>
                        <a:tabLst>
                          <a:tab pos="275590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＝	各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地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R="279273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17:30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17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84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8">
                <a:tc gridSpan="3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  <a:tabLst>
                          <a:tab pos="561975" algn="l"/>
                          <a:tab pos="1052830" algn="l"/>
                          <a:tab pos="1624330" algn="l"/>
                          <a:tab pos="2633345" algn="l"/>
                          <a:tab pos="2945765" algn="l"/>
                          <a:tab pos="3694429" algn="l"/>
                          <a:tab pos="4593590" algn="l"/>
                          <a:tab pos="5860415" algn="l"/>
                          <a:tab pos="6732270" algn="l"/>
                          <a:tab pos="79330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記入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例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	</a:t>
                      </a:r>
                      <a:r>
                        <a:rPr sz="900" spc="-40" dirty="0">
                          <a:latin typeface="MS PGothic"/>
                          <a:cs typeface="MS PGothic"/>
                        </a:rPr>
                        <a:t>――――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	徒</a:t>
                      </a:r>
                      <a:r>
                        <a:rPr sz="9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</a:p>
                  </a:txBody>
                  <a:tcPr marL="0" marR="0" marT="450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object 13"/>
          <p:cNvSpPr/>
          <p:nvPr/>
        </p:nvSpPr>
        <p:spPr>
          <a:xfrm>
            <a:off x="2384425" y="3575232"/>
            <a:ext cx="5438775" cy="330018"/>
          </a:xfrm>
          <a:custGeom>
            <a:avLst/>
            <a:gdLst/>
            <a:ahLst/>
            <a:cxnLst/>
            <a:rect l="l" t="t" r="r" b="b"/>
            <a:pathLst>
              <a:path w="5438775" h="1186815">
                <a:moveTo>
                  <a:pt x="0" y="1186814"/>
                </a:moveTo>
                <a:lnTo>
                  <a:pt x="5438775" y="1186814"/>
                </a:lnTo>
                <a:lnTo>
                  <a:pt x="5438775" y="0"/>
                </a:lnTo>
                <a:lnTo>
                  <a:pt x="0" y="0"/>
                </a:lnTo>
                <a:lnTo>
                  <a:pt x="0" y="1186814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ja-JP" sz="1000" dirty="0">
                <a:solidFill>
                  <a:srgbClr val="FF0000"/>
                </a:solidFill>
                <a:latin typeface="+mn-ea"/>
              </a:rPr>
              <a:t>隈　研吾氏デザイン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CLT</a:t>
            </a:r>
            <a:r>
              <a:rPr lang="ja-JP" altLang="ja-JP" sz="1000" dirty="0">
                <a:solidFill>
                  <a:srgbClr val="FF0000"/>
                </a:solidFill>
                <a:latin typeface="+mn-ea"/>
              </a:rPr>
              <a:t>パビリオンが東京晴海から移築で里帰りします</a:t>
            </a:r>
            <a:r>
              <a:rPr lang="ja-JP" altLang="ja-JP" sz="1000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ja-JP" sz="10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　</a:t>
            </a:r>
            <a:r>
              <a:rPr lang="ja-JP" altLang="en-US" sz="1000" dirty="0">
                <a:latin typeface="+mn-ea"/>
              </a:rPr>
              <a:t> </a:t>
            </a:r>
            <a:r>
              <a:rPr lang="en-US" altLang="ja-JP" sz="1000" dirty="0" smtClean="0">
                <a:solidFill>
                  <a:srgbClr val="FF0000"/>
                </a:solidFill>
                <a:latin typeface="+mn-ea"/>
              </a:rPr>
              <a:t>SDG</a:t>
            </a:r>
            <a:r>
              <a:rPr lang="ja-JP" altLang="ja-JP" sz="1000" dirty="0" err="1">
                <a:solidFill>
                  <a:srgbClr val="FF0000"/>
                </a:solidFill>
                <a:latin typeface="+mn-ea"/>
              </a:rPr>
              <a:t>ｓ</a:t>
            </a:r>
            <a:r>
              <a:rPr lang="ja-JP" altLang="ja-JP" sz="1000" dirty="0">
                <a:solidFill>
                  <a:srgbClr val="FF0000"/>
                </a:solidFill>
                <a:latin typeface="+mn-ea"/>
              </a:rPr>
              <a:t>のランドマーク</a:t>
            </a:r>
            <a:r>
              <a:rPr lang="en-US" altLang="ja-JP" sz="1000" dirty="0" err="1">
                <a:solidFill>
                  <a:srgbClr val="FF0000"/>
                </a:solidFill>
                <a:latin typeface="+mn-ea"/>
              </a:rPr>
              <a:t>GREENable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 HIRUZEN</a:t>
            </a:r>
            <a:r>
              <a:rPr lang="ja-JP" altLang="ja-JP" sz="1000" dirty="0">
                <a:solidFill>
                  <a:srgbClr val="FF0000"/>
                </a:solidFill>
                <a:latin typeface="+mn-ea"/>
              </a:rPr>
              <a:t>（グリーナブル ヒルゼン）７月開業。</a:t>
            </a:r>
            <a:endParaRPr sz="1000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135</Words>
  <Application>Microsoft Office PowerPoint</Application>
  <PresentationFormat>ユーザー設定</PresentationFormat>
  <Paragraphs>92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 MT</vt:lpstr>
      <vt:lpstr>MS PGothic</vt:lpstr>
      <vt:lpstr>MS PGothic</vt:lpstr>
      <vt:lpstr>MS Gothic</vt:lpstr>
      <vt:lpstr>Yu Gothic UI</vt:lpstr>
      <vt:lpstr>Calibri</vt:lpstr>
      <vt:lpstr>Times New Roman</vt:lpstr>
      <vt:lpstr>Office Theme</vt:lpstr>
      <vt:lpstr>モデルコース（３泊４日）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モデルコース（３泊４日）</dc:title>
  <cp:lastModifiedBy>kobayashi</cp:lastModifiedBy>
  <cp:revision>2</cp:revision>
  <dcterms:created xsi:type="dcterms:W3CDTF">2021-10-22T02:38:11Z</dcterms:created>
  <dcterms:modified xsi:type="dcterms:W3CDTF">2021-10-22T03:24:29Z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