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8300"/>
  <p:notesSz cx="13106400" cy="9258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53352" y="758443"/>
            <a:ext cx="2999695" cy="36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5320" y="2129409"/>
            <a:ext cx="11795760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75920">
              <a:lnSpc>
                <a:spcPct val="100000"/>
              </a:lnSpc>
              <a:spcBef>
                <a:spcPts val="105"/>
              </a:spcBef>
            </a:pPr>
            <a:r>
              <a:rPr dirty="0" spc="-105"/>
              <a:t>モデルコース（</a:t>
            </a:r>
            <a:r>
              <a:rPr dirty="0" spc="-100"/>
              <a:t>３</a:t>
            </a:r>
            <a:r>
              <a:rPr dirty="0" spc="-105"/>
              <a:t>泊</a:t>
            </a:r>
            <a:r>
              <a:rPr dirty="0" spc="-100"/>
              <a:t>４</a:t>
            </a:r>
            <a:r>
              <a:rPr dirty="0" spc="-105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2104" y="1432560"/>
          <a:ext cx="8013700" cy="515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"/>
                <a:gridCol w="1286510"/>
                <a:gridCol w="902334"/>
                <a:gridCol w="1009014"/>
                <a:gridCol w="1078864"/>
                <a:gridCol w="902335"/>
                <a:gridCol w="2517774"/>
              </a:tblGrid>
              <a:tr h="274320">
                <a:tc rowSpan="2">
                  <a:txBody>
                    <a:bodyPr/>
                    <a:lstStyle/>
                    <a:p>
                      <a:pPr marL="87630" marR="65405">
                        <a:lnSpc>
                          <a:spcPct val="108000"/>
                        </a:lnSpc>
                        <a:spcBef>
                          <a:spcPts val="58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36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dirty="0" sz="1150" spc="50">
                          <a:latin typeface="MS PGothic"/>
                          <a:cs typeface="MS PGothic"/>
                        </a:rPr>
                        <a:t>鳥</a:t>
                      </a:r>
                      <a:r>
                        <a:rPr dirty="0" sz="115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取</a:t>
                      </a:r>
                      <a:r>
                        <a:rPr dirty="0" sz="115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15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面</a:t>
                      </a:r>
                      <a:endParaRPr sz="115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306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150" spc="-100">
                          <a:latin typeface="MS PGothic"/>
                          <a:cs typeface="MS PGothic"/>
                        </a:rPr>
                        <a:t>クラス</a:t>
                      </a:r>
                      <a:endParaRPr sz="115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5024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5816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写真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940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5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78510" algn="l"/>
                        </a:tabLst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12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4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食事条件：朝／昼／夕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36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220"/>
                        </a:spcBef>
                        <a:tabLst>
                          <a:tab pos="65024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79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220"/>
                        </a:spcBef>
                        <a:tabLst>
                          <a:tab pos="60071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添乗員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79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14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１５０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79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220"/>
                        </a:spcBef>
                        <a:tabLst>
                          <a:tab pos="511809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79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4181" y="1929384"/>
            <a:ext cx="2352040" cy="1765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-60">
                <a:latin typeface="MS PGothic"/>
                <a:cs typeface="MS PGothic"/>
              </a:rPr>
              <a:t>ご</a:t>
            </a:r>
            <a:r>
              <a:rPr dirty="0" sz="950" spc="-55">
                <a:latin typeface="MS PGothic"/>
                <a:cs typeface="MS PGothic"/>
              </a:rPr>
              <a:t>旅行期日</a:t>
            </a:r>
            <a:r>
              <a:rPr dirty="0" sz="950" spc="-80">
                <a:latin typeface="MS PGothic"/>
                <a:cs typeface="MS PGothic"/>
              </a:rPr>
              <a:t>：</a:t>
            </a:r>
            <a:r>
              <a:rPr dirty="0" sz="950" spc="-55">
                <a:latin typeface="MS PGothic"/>
                <a:cs typeface="MS PGothic"/>
              </a:rPr>
              <a:t>平</a:t>
            </a:r>
            <a:r>
              <a:rPr dirty="0" sz="950" spc="55">
                <a:latin typeface="MS PGothic"/>
                <a:cs typeface="MS PGothic"/>
              </a:rPr>
              <a:t>成</a:t>
            </a:r>
            <a:r>
              <a:rPr dirty="0" sz="950" spc="155">
                <a:latin typeface="MS PGothic"/>
                <a:cs typeface="MS PGothic"/>
              </a:rPr>
              <a:t> </a:t>
            </a:r>
            <a:r>
              <a:rPr dirty="0" sz="950" spc="55">
                <a:latin typeface="MS PGothic"/>
                <a:cs typeface="MS PGothic"/>
              </a:rPr>
              <a:t>年</a:t>
            </a:r>
            <a:r>
              <a:rPr dirty="0" sz="950" spc="155">
                <a:latin typeface="MS PGothic"/>
                <a:cs typeface="MS PGothic"/>
              </a:rPr>
              <a:t> </a:t>
            </a:r>
            <a:r>
              <a:rPr dirty="0" sz="950" spc="55">
                <a:latin typeface="MS PGothic"/>
                <a:cs typeface="MS PGothic"/>
              </a:rPr>
              <a:t>月</a:t>
            </a:r>
            <a:r>
              <a:rPr dirty="0" sz="950" spc="160">
                <a:latin typeface="MS PGothic"/>
                <a:cs typeface="MS PGothic"/>
              </a:rPr>
              <a:t> </a:t>
            </a:r>
            <a:r>
              <a:rPr dirty="0" sz="950" spc="-55">
                <a:latin typeface="MS PGothic"/>
                <a:cs typeface="MS PGothic"/>
              </a:rPr>
              <a:t>日</a:t>
            </a:r>
            <a:r>
              <a:rPr dirty="0" sz="950" spc="-80">
                <a:latin typeface="MS PGothic"/>
                <a:cs typeface="MS PGothic"/>
              </a:rPr>
              <a:t>（</a:t>
            </a:r>
            <a:r>
              <a:rPr dirty="0" sz="950" spc="-55">
                <a:latin typeface="MS PGothic"/>
                <a:cs typeface="MS PGothic"/>
              </a:rPr>
              <a:t>水</a:t>
            </a:r>
            <a:r>
              <a:rPr dirty="0" sz="950" spc="25">
                <a:latin typeface="MS PGothic"/>
                <a:cs typeface="MS PGothic"/>
              </a:rPr>
              <a:t>）</a:t>
            </a:r>
            <a:r>
              <a:rPr dirty="0" sz="950" spc="160">
                <a:latin typeface="MS PGothic"/>
                <a:cs typeface="MS PGothic"/>
              </a:rPr>
              <a:t> </a:t>
            </a:r>
            <a:r>
              <a:rPr dirty="0" sz="950" spc="-55">
                <a:latin typeface="MS PGothic"/>
                <a:cs typeface="MS PGothic"/>
              </a:rPr>
              <a:t>～</a:t>
            </a:r>
            <a:r>
              <a:rPr dirty="0" sz="950" spc="55">
                <a:latin typeface="MS PGothic"/>
                <a:cs typeface="MS PGothic"/>
              </a:rPr>
              <a:t>月</a:t>
            </a:r>
            <a:r>
              <a:rPr dirty="0" sz="950" spc="160">
                <a:latin typeface="MS PGothic"/>
                <a:cs typeface="MS PGothic"/>
              </a:rPr>
              <a:t> </a:t>
            </a:r>
            <a:r>
              <a:rPr dirty="0" sz="950" spc="-55">
                <a:latin typeface="MS PGothic"/>
                <a:cs typeface="MS PGothic"/>
              </a:rPr>
              <a:t>日</a:t>
            </a:r>
            <a:r>
              <a:rPr dirty="0" sz="950" spc="-80">
                <a:latin typeface="MS PGothic"/>
                <a:cs typeface="MS PGothic"/>
              </a:rPr>
              <a:t>（</a:t>
            </a:r>
            <a:r>
              <a:rPr dirty="0" sz="950" spc="-55">
                <a:latin typeface="MS PGothic"/>
                <a:cs typeface="MS PGothic"/>
              </a:rPr>
              <a:t>金</a:t>
            </a:r>
            <a:r>
              <a:rPr dirty="0" sz="950" spc="25">
                <a:latin typeface="MS PGothic"/>
                <a:cs typeface="MS PGothic"/>
              </a:rPr>
              <a:t>）</a:t>
            </a:r>
            <a:endParaRPr sz="95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55023" y="1928876"/>
            <a:ext cx="107759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55">
                <a:latin typeface="MS PGothic"/>
                <a:cs typeface="MS PGothic"/>
              </a:rPr>
              <a:t>202</a:t>
            </a:r>
            <a:r>
              <a:rPr dirty="0" sz="1000">
                <a:latin typeface="MS PGothic"/>
                <a:cs typeface="MS PGothic"/>
              </a:rPr>
              <a:t>1</a:t>
            </a:r>
            <a:r>
              <a:rPr dirty="0" sz="1000" spc="-135">
                <a:latin typeface="MS PGothic"/>
                <a:cs typeface="MS PGothic"/>
              </a:rPr>
              <a:t> </a:t>
            </a:r>
            <a:r>
              <a:rPr dirty="0" sz="1000" spc="-105">
                <a:latin typeface="MS PGothic"/>
                <a:cs typeface="MS PGothic"/>
              </a:rPr>
              <a:t>年６月</a:t>
            </a:r>
            <a:r>
              <a:rPr dirty="0" sz="1000" spc="-100">
                <a:latin typeface="MS PGothic"/>
                <a:cs typeface="MS PGothic"/>
              </a:rPr>
              <a:t>１</a:t>
            </a:r>
            <a:r>
              <a:rPr dirty="0" sz="1000" spc="-105">
                <a:latin typeface="MS PGothic"/>
                <a:cs typeface="MS PGothic"/>
              </a:rPr>
              <a:t>１日作成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32104" y="2100072"/>
          <a:ext cx="11866245" cy="6586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305"/>
                <a:gridCol w="76834"/>
                <a:gridCol w="397510"/>
                <a:gridCol w="440055"/>
                <a:gridCol w="161925"/>
                <a:gridCol w="930275"/>
                <a:gridCol w="301625"/>
                <a:gridCol w="704215"/>
                <a:gridCol w="753745"/>
                <a:gridCol w="1152525"/>
                <a:gridCol w="912495"/>
                <a:gridCol w="960120"/>
                <a:gridCol w="1323975"/>
                <a:gridCol w="718820"/>
                <a:gridCol w="1081404"/>
                <a:gridCol w="986790"/>
                <a:gridCol w="523240"/>
              </a:tblGrid>
              <a:tr h="274320">
                <a:tc>
                  <a:txBody>
                    <a:bodyPr/>
                    <a:lstStyle/>
                    <a:p>
                      <a:pPr algn="r" marR="10731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800" spc="-95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17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11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1063625" algn="l"/>
                        </a:tabLst>
                      </a:pPr>
                      <a:r>
                        <a:rPr dirty="0" sz="1000" spc="5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11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5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7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dirty="0" sz="1150" spc="-55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年</a:t>
                      </a:r>
                      <a:endParaRPr sz="1150">
                        <a:latin typeface="MS PGothic"/>
                        <a:cs typeface="MS PGothic"/>
                      </a:endParaRPr>
                    </a:p>
                  </a:txBody>
                  <a:tcPr marL="0" marR="0" marB="0" marT="1047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5170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105">
                          <a:latin typeface="MS PGothic"/>
                          <a:cs typeface="MS PGothic"/>
                        </a:rPr>
                        <a:t>（休</a:t>
                      </a:r>
                      <a:r>
                        <a:rPr dirty="0" sz="900" spc="5">
                          <a:latin typeface="MS PGothic"/>
                          <a:cs typeface="MS PGothic"/>
                        </a:rPr>
                        <a:t>）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50" spc="-55">
                          <a:latin typeface="MS PGothic"/>
                          <a:cs typeface="MS PGothic"/>
                        </a:rPr>
                        <a:t>関西地区＝＝＝＝＝＝＝＝加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西</a:t>
                      </a:r>
                      <a:r>
                        <a:rPr dirty="0" sz="950" spc="-40">
                          <a:latin typeface="MS PGothic"/>
                          <a:cs typeface="MS PGothic"/>
                        </a:rPr>
                        <a:t>SA＝＝＝＝＝＝＝＝＝＝＝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後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大山森の国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選択体験学習</a:t>
                      </a:r>
                      <a:r>
                        <a:rPr dirty="0" sz="950" spc="25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950" spc="1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大山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50" spc="25">
                          <a:latin typeface="MS PGothic"/>
                          <a:cs typeface="MS PGothic"/>
                        </a:rPr>
                        <a:t>）</a:t>
                      </a:r>
                      <a:endParaRPr sz="950">
                        <a:latin typeface="MS PGothic"/>
                        <a:cs typeface="MS PGothic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algn="r" marR="111760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dirty="0" sz="1750">
                          <a:latin typeface="MS PGothic"/>
                          <a:cs typeface="MS PGothic"/>
                        </a:rPr>
                        <a:t>１</a:t>
                      </a:r>
                      <a:endParaRPr sz="1750">
                        <a:latin typeface="MS PGothic"/>
                        <a:cs typeface="MS PGothic"/>
                      </a:endParaRPr>
                    </a:p>
                  </a:txBody>
                  <a:tcPr marL="0" marR="0" marB="0" marT="12953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5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150">
                        <a:latin typeface="MS PGothic"/>
                        <a:cs typeface="MS PGothic"/>
                      </a:endParaRPr>
                    </a:p>
                    <a:p>
                      <a:pPr algn="ctr" marL="14604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50" spc="-35">
                          <a:latin typeface="MS PGothic"/>
                          <a:cs typeface="MS PGothic"/>
                        </a:rPr>
                        <a:t>（＊）</a:t>
                      </a:r>
                      <a:endParaRPr sz="1150">
                        <a:latin typeface="MS PGothic"/>
                        <a:cs typeface="MS PGothic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325120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3183890" algn="l"/>
                          <a:tab pos="4578350" algn="l"/>
                          <a:tab pos="5327650" algn="l"/>
                        </a:tabLst>
                      </a:pPr>
                      <a:r>
                        <a:rPr dirty="0" sz="950" spc="-20">
                          <a:latin typeface="MS PGothic"/>
                          <a:cs typeface="MS PGothic"/>
                        </a:rPr>
                        <a:t>8:30	12:00	16:15	</a:t>
                      </a:r>
                      <a:r>
                        <a:rPr dirty="0" sz="950" spc="-30">
                          <a:latin typeface="MS PGothic"/>
                          <a:cs typeface="MS PGothic"/>
                        </a:rPr>
                        <a:t>17:00</a:t>
                      </a:r>
                      <a:endParaRPr sz="950">
                        <a:latin typeface="MS PGothic"/>
                        <a:cs typeface="MS PGothic"/>
                      </a:endParaRPr>
                    </a:p>
                    <a:p>
                      <a:pPr marL="349885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u="sng" sz="1050" spc="-5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大山森の</a:t>
                      </a:r>
                      <a:r>
                        <a:rPr dirty="0" u="sng" sz="1050" spc="5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国</a:t>
                      </a:r>
                      <a:r>
                        <a:rPr dirty="0" u="sng" sz="1050" spc="14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u="sng" sz="1050" spc="-8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〈</a:t>
                      </a:r>
                      <a:r>
                        <a:rPr dirty="0" u="sng" sz="1050" spc="-5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体験一例</a:t>
                      </a:r>
                      <a:r>
                        <a:rPr dirty="0" u="sng" sz="1050" spc="2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〉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34988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950" spc="-8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空中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アス</a:t>
                      </a:r>
                      <a:r>
                        <a:rPr dirty="0" sz="950" spc="-65">
                          <a:latin typeface="MS PGothic"/>
                          <a:cs typeface="MS PGothic"/>
                        </a:rPr>
                        <a:t>レ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チ</a:t>
                      </a:r>
                      <a:r>
                        <a:rPr dirty="0" sz="950" spc="-70">
                          <a:latin typeface="MS PGothic"/>
                          <a:cs typeface="MS PGothic"/>
                        </a:rPr>
                        <a:t>ッ</a:t>
                      </a:r>
                      <a:r>
                        <a:rPr dirty="0" sz="950" spc="4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950" spc="1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ダウン</a:t>
                      </a:r>
                      <a:r>
                        <a:rPr dirty="0" sz="950" spc="-70">
                          <a:latin typeface="MS PGothic"/>
                          <a:cs typeface="MS PGothic"/>
                        </a:rPr>
                        <a:t>ヒ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ルサ</a:t>
                      </a:r>
                      <a:r>
                        <a:rPr dirty="0" sz="950" spc="-65">
                          <a:latin typeface="MS PGothic"/>
                          <a:cs typeface="MS PGothic"/>
                        </a:rPr>
                        <a:t>イク</a:t>
                      </a:r>
                      <a:r>
                        <a:rPr dirty="0" sz="950" spc="-70">
                          <a:latin typeface="MS PGothic"/>
                          <a:cs typeface="MS PGothic"/>
                        </a:rPr>
                        <a:t>リ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950" spc="50">
                          <a:latin typeface="MS PGothic"/>
                          <a:cs typeface="MS PGothic"/>
                        </a:rPr>
                        <a:t>グ</a:t>
                      </a:r>
                      <a:r>
                        <a:rPr dirty="0" sz="950" spc="1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里山サ</a:t>
                      </a:r>
                      <a:r>
                        <a:rPr dirty="0" sz="950" spc="-65">
                          <a:latin typeface="MS PGothic"/>
                          <a:cs typeface="MS PGothic"/>
                        </a:rPr>
                        <a:t>イク</a:t>
                      </a:r>
                      <a:r>
                        <a:rPr dirty="0" sz="950" spc="-70">
                          <a:latin typeface="MS PGothic"/>
                          <a:cs typeface="MS PGothic"/>
                        </a:rPr>
                        <a:t>リ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ング</a:t>
                      </a:r>
                      <a:endParaRPr sz="950">
                        <a:latin typeface="MS PGothic"/>
                        <a:cs typeface="MS PGothic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901700" marR="397510" indent="-481965">
                        <a:lnSpc>
                          <a:spcPct val="112999"/>
                        </a:lnSpc>
                        <a:spcBef>
                          <a:spcPts val="535"/>
                        </a:spcBef>
                      </a:pPr>
                      <a:r>
                        <a:rPr dirty="0" sz="1150" spc="25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15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-5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15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-50">
                          <a:latin typeface="MS PGothic"/>
                          <a:cs typeface="MS PGothic"/>
                        </a:rPr>
                        <a:t>奥大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山</a:t>
                      </a:r>
                      <a:r>
                        <a:rPr dirty="0" sz="115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25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連</a:t>
                      </a:r>
                      <a:r>
                        <a:rPr dirty="0" sz="1150" spc="2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泊</a:t>
                      </a:r>
                      <a:endParaRPr sz="1150">
                        <a:latin typeface="MS PGothic"/>
                        <a:cs typeface="MS PGothic"/>
                      </a:endParaRPr>
                    </a:p>
                  </a:txBody>
                  <a:tcPr marL="0" marR="0" marB="0" marT="679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78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349885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950" spc="-8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シ</a:t>
                      </a:r>
                      <a:r>
                        <a:rPr dirty="0" sz="950" spc="-75">
                          <a:latin typeface="MS PGothic"/>
                          <a:cs typeface="MS PGothic"/>
                        </a:rPr>
                        <a:t>ョ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50" spc="-75">
                          <a:latin typeface="MS PGothic"/>
                          <a:cs typeface="MS PGothic"/>
                        </a:rPr>
                        <a:t>ト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ゴ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ル</a:t>
                      </a:r>
                      <a:r>
                        <a:rPr dirty="0" sz="950" spc="45">
                          <a:latin typeface="MS PGothic"/>
                          <a:cs typeface="MS PGothic"/>
                        </a:rPr>
                        <a:t>フ</a:t>
                      </a:r>
                      <a:r>
                        <a:rPr dirty="0" sz="950" spc="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ウ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ム</a:t>
                      </a:r>
                      <a:r>
                        <a:rPr dirty="0" sz="950" spc="-6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ヘン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作</a:t>
                      </a:r>
                      <a:r>
                        <a:rPr dirty="0" sz="950" spc="-7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等</a:t>
                      </a:r>
                      <a:endParaRPr sz="950">
                        <a:latin typeface="MS PGothic"/>
                        <a:cs typeface="MS PGothic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167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r" marR="111760">
                        <a:lnSpc>
                          <a:spcPct val="100000"/>
                        </a:lnSpc>
                      </a:pPr>
                      <a:r>
                        <a:rPr dirty="0" sz="1750">
                          <a:latin typeface="MS PGothic"/>
                          <a:cs typeface="MS PGothic"/>
                        </a:rPr>
                        <a:t>２</a:t>
                      </a:r>
                      <a:endParaRPr sz="175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15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150">
                        <a:latin typeface="MS PGothic"/>
                        <a:cs typeface="MS PGothic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150" spc="-70">
                          <a:latin typeface="MS PGothic"/>
                          <a:cs typeface="MS PGothic"/>
                        </a:rPr>
                        <a:t>（＊）</a:t>
                      </a:r>
                      <a:endParaRPr sz="115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4160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900" spc="-105">
                          <a:latin typeface="MS PGothic"/>
                          <a:cs typeface="MS PGothic"/>
                        </a:rPr>
                        <a:t>※仲間と一緒にヤッホーと叫ぼう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！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77800" marR="4241165">
                        <a:lnSpc>
                          <a:spcPts val="1300"/>
                        </a:lnSpc>
                        <a:spcBef>
                          <a:spcPts val="35"/>
                        </a:spcBef>
                        <a:tabLst>
                          <a:tab pos="941705" algn="l"/>
                          <a:tab pos="1562735" algn="l"/>
                          <a:tab pos="2397760" algn="l"/>
                          <a:tab pos="3147695" algn="l"/>
                        </a:tabLst>
                      </a:pPr>
                      <a:r>
                        <a:rPr dirty="0" sz="950" spc="-55">
                          <a:latin typeface="MS PGothic"/>
                          <a:cs typeface="MS PGothic"/>
                        </a:rPr>
                        <a:t>大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山</a:t>
                      </a:r>
                      <a:r>
                        <a:rPr dirty="0" sz="95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登山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口</a:t>
                      </a:r>
                      <a:r>
                        <a:rPr dirty="0" sz="95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・・・</a:t>
                      </a:r>
                      <a:r>
                        <a:rPr dirty="0" sz="950" spc="2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大山登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山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・・・</a:t>
                      </a:r>
                      <a:r>
                        <a:rPr dirty="0" sz="950" spc="2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登山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口</a:t>
                      </a:r>
                      <a:r>
                        <a:rPr dirty="0" sz="95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大山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50" spc="25">
                          <a:latin typeface="MS PGothic"/>
                          <a:cs typeface="MS PGothic"/>
                        </a:rPr>
                        <a:t>） </a:t>
                      </a:r>
                      <a:r>
                        <a:rPr dirty="0" sz="950" spc="-2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8:00	8:45	9:00	16:30	</a:t>
                      </a:r>
                      <a:r>
                        <a:rPr dirty="0" sz="950" spc="-30">
                          <a:latin typeface="MS PGothic"/>
                          <a:cs typeface="MS PGothic"/>
                        </a:rPr>
                        <a:t>17:10</a:t>
                      </a:r>
                      <a:endParaRPr sz="95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000" spc="-110">
                          <a:latin typeface="MS PGothic"/>
                          <a:cs typeface="MS PGothic"/>
                        </a:rPr>
                        <a:t>〇登山ガイド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要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〇全行程</a:t>
                      </a:r>
                      <a:r>
                        <a:rPr dirty="0" sz="1000" spc="120">
                          <a:latin typeface="MS PGothic"/>
                          <a:cs typeface="MS PGothic"/>
                        </a:rPr>
                        <a:t>約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6.5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時間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～7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時間（登りは</a:t>
                      </a:r>
                      <a:r>
                        <a:rPr dirty="0" sz="1000" spc="120">
                          <a:latin typeface="MS PGothic"/>
                          <a:cs typeface="MS PGothic"/>
                        </a:rPr>
                        <a:t>約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時間）昼食は頂上付近にてお弁当（持参手配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110">
                          <a:latin typeface="MS PGothic"/>
                          <a:cs typeface="MS PGothic"/>
                        </a:rPr>
                        <a:t>〇班ごとに時間差必要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一例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/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班＝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分＝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班＝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分＝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班＝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分＝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4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班＝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分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〇悪天候の場合は水木しげるロード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、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海とくらしの史料館（境港）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、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とっとり花回廊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、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お菓子の壽城工場見学な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ど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07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901700" marR="353060" indent="-437515">
                        <a:lnSpc>
                          <a:spcPct val="112999"/>
                        </a:lnSpc>
                      </a:pPr>
                      <a:r>
                        <a:rPr dirty="0" sz="1150" spc="25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15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-5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15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-50">
                          <a:latin typeface="MS PGothic"/>
                          <a:cs typeface="MS PGothic"/>
                        </a:rPr>
                        <a:t>奥大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山</a:t>
                      </a:r>
                      <a:r>
                        <a:rPr dirty="0" sz="115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25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連</a:t>
                      </a:r>
                      <a:r>
                        <a:rPr dirty="0" sz="1150" spc="229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泊</a:t>
                      </a:r>
                      <a:endParaRPr sz="115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50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95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クラス、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95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クラスの入れ替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え</a:t>
                      </a:r>
                      <a:endParaRPr sz="950">
                        <a:latin typeface="MS PGothic"/>
                        <a:cs typeface="MS PGothic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6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950" spc="-55">
                          <a:latin typeface="MS PGothic"/>
                          <a:cs typeface="MS PGothic"/>
                        </a:rPr>
                        <a:t>大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山</a:t>
                      </a:r>
                      <a:r>
                        <a:rPr dirty="0" sz="95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青山剛昌ふ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950" spc="-70">
                          <a:latin typeface="MS PGothic"/>
                          <a:cs typeface="MS PGothic"/>
                        </a:rPr>
                        <a:t>さと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鳥取二十世紀梨記念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950" spc="25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endParaRPr sz="950">
                        <a:latin typeface="MS PGothic"/>
                        <a:cs typeface="MS PGothic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6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899160" algn="l"/>
                          <a:tab pos="1591310" algn="l"/>
                          <a:tab pos="2340610" algn="l"/>
                          <a:tab pos="3090545" algn="l"/>
                          <a:tab pos="3839845" algn="l"/>
                        </a:tabLst>
                      </a:pPr>
                      <a:r>
                        <a:rPr dirty="0" sz="950" spc="-20">
                          <a:latin typeface="MS PGothic"/>
                          <a:cs typeface="MS PGothic"/>
                        </a:rPr>
                        <a:t>8:30	9:20	10:20	10:50	11:40	</a:t>
                      </a:r>
                      <a:r>
                        <a:rPr dirty="0" sz="950" spc="-30">
                          <a:latin typeface="MS PGothic"/>
                          <a:cs typeface="MS PGothic"/>
                        </a:rPr>
                        <a:t>12:00</a:t>
                      </a:r>
                      <a:endParaRPr sz="950">
                        <a:latin typeface="MS PGothic"/>
                        <a:cs typeface="MS PGothic"/>
                      </a:endParaRPr>
                    </a:p>
                  </a:txBody>
                  <a:tcPr marL="0" marR="0" marB="0" marT="82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50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920750">
                        <a:lnSpc>
                          <a:spcPts val="990"/>
                        </a:lnSpc>
                        <a:spcBef>
                          <a:spcPts val="50"/>
                        </a:spcBef>
                      </a:pPr>
                      <a:r>
                        <a:rPr dirty="0" sz="950" spc="-55">
                          <a:latin typeface="MS PGothic"/>
                          <a:cs typeface="MS PGothic"/>
                        </a:rPr>
                        <a:t>鳥取二十世紀梨記念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95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青山剛昌ふ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950" spc="-70">
                          <a:latin typeface="MS PGothic"/>
                          <a:cs typeface="MS PGothic"/>
                        </a:rPr>
                        <a:t>さと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950" spc="25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endParaRPr sz="950">
                        <a:latin typeface="MS PGothic"/>
                        <a:cs typeface="MS PGothic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915">
                <a:tc>
                  <a:txBody>
                    <a:bodyPr/>
                    <a:lstStyle/>
                    <a:p>
                      <a:pPr algn="r" marR="11176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750">
                          <a:latin typeface="MS PGothic"/>
                          <a:cs typeface="MS PGothic"/>
                        </a:rPr>
                        <a:t>３</a:t>
                      </a:r>
                      <a:endParaRPr sz="1750">
                        <a:latin typeface="MS PGothic"/>
                        <a:cs typeface="MS PGothic"/>
                      </a:endParaRPr>
                    </a:p>
                  </a:txBody>
                  <a:tcPr marL="0" marR="0" marB="0" marT="1155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15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150">
                        <a:latin typeface="MS PGothic"/>
                        <a:cs typeface="MS PGothic"/>
                      </a:endParaRPr>
                    </a:p>
                    <a:p>
                      <a:pPr algn="ctr" marL="14604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150" spc="-35">
                          <a:latin typeface="MS PGothic"/>
                          <a:cs typeface="MS PGothic"/>
                        </a:rPr>
                        <a:t>（＊）</a:t>
                      </a:r>
                      <a:endParaRPr sz="1150">
                        <a:latin typeface="MS PGothic"/>
                        <a:cs typeface="MS PGothic"/>
                      </a:endParaRPr>
                    </a:p>
                  </a:txBody>
                  <a:tcPr marL="0" marR="0" marB="0" marT="67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865505">
                        <a:lnSpc>
                          <a:spcPct val="100000"/>
                        </a:lnSpc>
                        <a:spcBef>
                          <a:spcPts val="204"/>
                        </a:spcBef>
                        <a:tabLst>
                          <a:tab pos="1557655" algn="l"/>
                          <a:tab pos="2020570" algn="l"/>
                          <a:tab pos="2769870" algn="l"/>
                          <a:tab pos="3161030" algn="l"/>
                        </a:tabLst>
                      </a:pPr>
                      <a:r>
                        <a:rPr dirty="0" sz="950" spc="-20">
                          <a:latin typeface="MS PGothic"/>
                          <a:cs typeface="MS PGothic"/>
                        </a:rPr>
                        <a:t>9:30	10:20	10:50	11:50	</a:t>
                      </a:r>
                      <a:r>
                        <a:rPr dirty="0" sz="950" spc="-30">
                          <a:latin typeface="MS PGothic"/>
                          <a:cs typeface="MS PGothic"/>
                        </a:rPr>
                        <a:t>12:10</a:t>
                      </a:r>
                      <a:endParaRPr sz="95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2130">
                        <a:lnSpc>
                          <a:spcPts val="1070"/>
                        </a:lnSpc>
                        <a:tabLst>
                          <a:tab pos="4554855" algn="l"/>
                        </a:tabLst>
                      </a:pPr>
                      <a:r>
                        <a:rPr dirty="0" sz="900" spc="-105">
                          <a:latin typeface="MS PGothic"/>
                          <a:cs typeface="MS PGothic"/>
                        </a:rPr>
                        <a:t>※県内で人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気	</a:t>
                      </a:r>
                      <a:r>
                        <a:rPr dirty="0" sz="900" spc="-105">
                          <a:latin typeface="MS PGothic"/>
                          <a:cs typeface="MS PGothic"/>
                        </a:rPr>
                        <a:t>※鳥取発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祥</a:t>
                      </a:r>
                      <a:r>
                        <a:rPr dirty="0" sz="900" spc="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105">
                          <a:latin typeface="MS PGothic"/>
                          <a:cs typeface="MS PGothic"/>
                        </a:rPr>
                        <a:t>国際大会も開催してます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！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2603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85115">
                        <a:lnSpc>
                          <a:spcPts val="1240"/>
                        </a:lnSpc>
                      </a:pPr>
                      <a:r>
                        <a:rPr dirty="0" sz="1150" spc="25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15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-5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15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150" spc="-5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150" spc="-5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150" spc="5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15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150" spc="25">
                          <a:latin typeface="MS PGothic"/>
                          <a:cs typeface="MS PGothic"/>
                        </a:rPr>
                        <a:t>】</a:t>
                      </a:r>
                      <a:endParaRPr sz="115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27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92100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東郷湖</a:t>
                      </a:r>
                      <a:r>
                        <a:rPr dirty="0" sz="950" spc="-70">
                          <a:latin typeface="MS PGothic"/>
                          <a:cs typeface="MS PGothic"/>
                        </a:rPr>
                        <a:t>ド</a:t>
                      </a:r>
                      <a:r>
                        <a:rPr dirty="0" sz="950" spc="-65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ゴン</a:t>
                      </a:r>
                      <a:r>
                        <a:rPr dirty="0" sz="950" spc="-65">
                          <a:latin typeface="MS PGothic"/>
                          <a:cs typeface="MS PGothic"/>
                        </a:rPr>
                        <a:t>カヌ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ー体験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また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グ</a:t>
                      </a:r>
                      <a:r>
                        <a:rPr dirty="0" sz="950" spc="-65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ウン</a:t>
                      </a:r>
                      <a:r>
                        <a:rPr dirty="0" sz="950" spc="-70">
                          <a:latin typeface="MS PGothic"/>
                          <a:cs typeface="MS PGothic"/>
                        </a:rPr>
                        <a:t>ド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ゴ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ル</a:t>
                      </a:r>
                      <a:r>
                        <a:rPr dirty="0" sz="950" spc="-65">
                          <a:latin typeface="MS PGothic"/>
                          <a:cs typeface="MS PGothic"/>
                        </a:rPr>
                        <a:t>フ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体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験</a:t>
                      </a:r>
                      <a:r>
                        <a:rPr dirty="0" sz="95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10">
                          <a:latin typeface="MS PGothic"/>
                          <a:cs typeface="MS PGothic"/>
                        </a:rPr>
                        <a:t>＝=＝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50" spc="25">
                          <a:latin typeface="MS PGothic"/>
                          <a:cs typeface="MS PGothic"/>
                        </a:rPr>
                        <a:t>）</a:t>
                      </a:r>
                      <a:endParaRPr sz="950">
                        <a:latin typeface="MS PGothic"/>
                        <a:cs typeface="MS PGothic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5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3072130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5970270" algn="l"/>
                        </a:tabLst>
                      </a:pPr>
                      <a:r>
                        <a:rPr dirty="0" sz="950" spc="-55">
                          <a:latin typeface="MS PGothic"/>
                          <a:cs typeface="MS PGothic"/>
                        </a:rPr>
                        <a:t>13:3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16:3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95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頃</a:t>
                      </a:r>
                      <a:endParaRPr sz="950">
                        <a:latin typeface="MS PGothic"/>
                        <a:cs typeface="MS PGothic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2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3350895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dirty="0" sz="1000" spc="-110">
                          <a:latin typeface="MS PGothic"/>
                          <a:cs typeface="MS PGothic"/>
                        </a:rPr>
                        <a:t>〇ドラゴンカヌーはチーム別対抗にてレース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可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6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3364865">
                        <a:lnSpc>
                          <a:spcPts val="1185"/>
                        </a:lnSpc>
                        <a:spcBef>
                          <a:spcPts val="20"/>
                        </a:spcBef>
                      </a:pPr>
                      <a:r>
                        <a:rPr dirty="0" sz="1000" spc="-110">
                          <a:latin typeface="MS PGothic"/>
                          <a:cs typeface="MS PGothic"/>
                        </a:rPr>
                        <a:t>〇グラウンドゴルフは各班にインストラクターがつきま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す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0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33782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〇悪天候の場合は円形劇場くらよしフィギュア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ミ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ュージアム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、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燕趙園（雑技団シ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ョ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ー見</a:t>
                      </a:r>
                      <a:r>
                        <a:rPr dirty="0" sz="1000" spc="-110">
                          <a:latin typeface="MS PGothic"/>
                          <a:cs typeface="MS PGothic"/>
                        </a:rPr>
                        <a:t>学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58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r" marR="111760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dirty="0" sz="1750">
                          <a:latin typeface="MS PGothic"/>
                          <a:cs typeface="MS PGothic"/>
                        </a:rPr>
                        <a:t>４</a:t>
                      </a:r>
                      <a:endParaRPr sz="175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5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150">
                        <a:latin typeface="MS PGothic"/>
                        <a:cs typeface="MS PGothic"/>
                      </a:endParaRPr>
                    </a:p>
                    <a:p>
                      <a:pPr algn="ctr" marL="14604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150" spc="-35">
                          <a:latin typeface="MS PGothic"/>
                          <a:cs typeface="MS PGothic"/>
                        </a:rPr>
                        <a:t>（＊）</a:t>
                      </a:r>
                      <a:endParaRPr sz="115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 marL="995044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900" spc="-105">
                          <a:latin typeface="MS PGothic"/>
                          <a:cs typeface="MS PGothic"/>
                        </a:rPr>
                        <a:t>※アウトドア・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イ</a:t>
                      </a:r>
                      <a:r>
                        <a:rPr dirty="0" sz="900" spc="-105">
                          <a:latin typeface="MS PGothic"/>
                          <a:cs typeface="MS PGothic"/>
                        </a:rPr>
                        <a:t>ンドアどちらもあり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す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77800" marR="2632710" indent="-114300">
                        <a:lnSpc>
                          <a:spcPts val="1300"/>
                        </a:lnSpc>
                        <a:spcBef>
                          <a:spcPts val="35"/>
                        </a:spcBef>
                        <a:tabLst>
                          <a:tab pos="1098550" algn="l"/>
                          <a:tab pos="2650490" algn="l"/>
                          <a:tab pos="3543300" algn="l"/>
                          <a:tab pos="6871334" algn="l"/>
                        </a:tabLst>
                      </a:pPr>
                      <a:r>
                        <a:rPr dirty="0" sz="950" spc="-55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にて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選択体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験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dirty="0" sz="950" spc="-8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950" spc="-70">
                          <a:latin typeface="MS PGothic"/>
                          <a:cs typeface="MS PGothic"/>
                        </a:rPr>
                        <a:t>と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お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土産</a:t>
                      </a:r>
                      <a:r>
                        <a:rPr dirty="0" sz="950" spc="25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950" spc="-25">
                          <a:latin typeface="MS PGothic"/>
                          <a:cs typeface="MS PGothic"/>
                        </a:rPr>
                        <a:t>ＩＣ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佐用</a:t>
                      </a:r>
                      <a:r>
                        <a:rPr dirty="0" sz="950" spc="-35">
                          <a:latin typeface="MS PGothic"/>
                          <a:cs typeface="MS PGothic"/>
                        </a:rPr>
                        <a:t>ＪＣＴ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加西</a:t>
                      </a:r>
                      <a:r>
                        <a:rPr dirty="0" sz="950" spc="-15">
                          <a:latin typeface="MS PGothic"/>
                          <a:cs typeface="MS PGothic"/>
                        </a:rPr>
                        <a:t>ＳＡ</a:t>
                      </a:r>
                      <a:r>
                        <a:rPr dirty="0" sz="95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2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各</a:t>
                      </a:r>
                      <a:r>
                        <a:rPr dirty="0" sz="95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55">
                          <a:latin typeface="MS PGothic"/>
                          <a:cs typeface="MS PGothic"/>
                        </a:rPr>
                        <a:t>地 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8:3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9:0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12:0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13:3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17:0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95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頃</a:t>
                      </a:r>
                      <a:endParaRPr sz="950">
                        <a:latin typeface="MS PGothic"/>
                        <a:cs typeface="MS PGothic"/>
                      </a:endParaRPr>
                    </a:p>
                    <a:p>
                      <a:pPr algn="r" marR="4243705">
                        <a:lnSpc>
                          <a:spcPct val="100000"/>
                        </a:lnSpc>
                        <a:spcBef>
                          <a:spcPts val="530"/>
                        </a:spcBef>
                        <a:tabLst>
                          <a:tab pos="1433195" algn="l"/>
                          <a:tab pos="3236595" algn="l"/>
                        </a:tabLst>
                      </a:pPr>
                      <a:r>
                        <a:rPr dirty="0" u="sng" sz="1050" spc="-10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丘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u="sng" sz="1050" spc="-114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u="sng" sz="1050" spc="-105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〈体験一例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〉</a:t>
                      </a:r>
                      <a:r>
                        <a:rPr dirty="0" sz="105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950" spc="-10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パラグライダー</a:t>
                      </a:r>
                      <a:r>
                        <a:rPr dirty="0" sz="950" spc="-105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最</a:t>
                      </a:r>
                      <a:r>
                        <a:rPr dirty="0" sz="950" spc="114">
                          <a:latin typeface="MS PGothic"/>
                          <a:cs typeface="MS PGothic"/>
                        </a:rPr>
                        <a:t>大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4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95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名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950" spc="-10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サンドボー</a:t>
                      </a:r>
                      <a:r>
                        <a:rPr dirty="0" sz="950" spc="-105">
                          <a:latin typeface="MS PGothic"/>
                          <a:cs typeface="MS PGothic"/>
                        </a:rPr>
                        <a:t>ド（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最</a:t>
                      </a:r>
                      <a:r>
                        <a:rPr dirty="0" sz="950" spc="114">
                          <a:latin typeface="MS PGothic"/>
                          <a:cs typeface="MS PGothic"/>
                        </a:rPr>
                        <a:t>大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10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95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名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）</a:t>
                      </a:r>
                      <a:endParaRPr sz="950">
                        <a:latin typeface="MS PGothic"/>
                        <a:cs typeface="MS PGothic"/>
                      </a:endParaRPr>
                    </a:p>
                    <a:p>
                      <a:pPr algn="r" marR="41960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50" spc="-10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しゃんしゃん傘踊り体験</a:t>
                      </a:r>
                      <a:r>
                        <a:rPr dirty="0" sz="950" spc="-105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最</a:t>
                      </a:r>
                      <a:r>
                        <a:rPr dirty="0" sz="950" spc="114">
                          <a:latin typeface="MS PGothic"/>
                          <a:cs typeface="MS PGothic"/>
                        </a:rPr>
                        <a:t>大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5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95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名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10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シーカヤック</a:t>
                      </a:r>
                      <a:r>
                        <a:rPr dirty="0" sz="950" spc="-105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最</a:t>
                      </a:r>
                      <a:r>
                        <a:rPr dirty="0" sz="950" spc="114">
                          <a:latin typeface="MS PGothic"/>
                          <a:cs typeface="MS PGothic"/>
                        </a:rPr>
                        <a:t>大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5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95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50" spc="-110">
                          <a:latin typeface="MS PGothic"/>
                          <a:cs typeface="MS PGothic"/>
                        </a:rPr>
                        <a:t>名</a:t>
                      </a:r>
                      <a:r>
                        <a:rPr dirty="0" sz="950">
                          <a:latin typeface="MS PGothic"/>
                          <a:cs typeface="MS PGothic"/>
                        </a:rPr>
                        <a:t>）</a:t>
                      </a:r>
                      <a:endParaRPr sz="950">
                        <a:latin typeface="MS PGothic"/>
                        <a:cs typeface="MS PGothic"/>
                      </a:endParaRPr>
                    </a:p>
                    <a:p>
                      <a:pPr marL="112585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〇悪天候の場合は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、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ちゃれきんぐ（ボルタリング・トランポリン体験）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、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ビジターセンター見学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、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砂絵体験な</a:t>
                      </a:r>
                      <a:r>
                        <a:rPr dirty="0" sz="1000" spc="5">
                          <a:latin typeface="MS PGothic"/>
                          <a:cs typeface="MS PGothic"/>
                        </a:rPr>
                        <a:t>ど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07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648">
                <a:tc>
                  <a:txBody>
                    <a:bodyPr/>
                    <a:lstStyle/>
                    <a:p>
                      <a:pPr algn="r" marR="7556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00" spc="-110">
                          <a:latin typeface="MS PGothic"/>
                          <a:cs typeface="MS PGothic"/>
                        </a:rPr>
                        <a:t>備考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238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950" spc="-55">
                          <a:latin typeface="MS PGothic"/>
                          <a:cs typeface="MS PGothic"/>
                        </a:rPr>
                        <a:t>◆当日の天候や道路事情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によ</a:t>
                      </a:r>
                      <a:r>
                        <a:rPr dirty="0" sz="950" spc="-7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遅れ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場合が</a:t>
                      </a:r>
                      <a:r>
                        <a:rPr dirty="0" sz="950" spc="-60">
                          <a:latin typeface="MS PGothic"/>
                          <a:cs typeface="MS PGothic"/>
                        </a:rPr>
                        <a:t>ございま</a:t>
                      </a:r>
                      <a:r>
                        <a:rPr dirty="0" sz="950" spc="-55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950" spc="-75">
                          <a:latin typeface="MS PGothic"/>
                          <a:cs typeface="MS PGothic"/>
                        </a:rPr>
                        <a:t>。</a:t>
                      </a:r>
                      <a:endParaRPr sz="950">
                        <a:latin typeface="MS PGothic"/>
                        <a:cs typeface="MS PGothic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031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11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6355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5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5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105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1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=========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105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105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10">
                          <a:latin typeface="MS PGothic"/>
                          <a:cs typeface="MS PGothic"/>
                        </a:rPr>
                        <a:t>徒</a:t>
                      </a:r>
                      <a:r>
                        <a:rPr dirty="0" sz="900" spc="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歩</a:t>
                      </a:r>
                      <a:r>
                        <a:rPr dirty="0" sz="900" spc="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105">
                          <a:latin typeface="MS PGothic"/>
                          <a:cs typeface="MS PGothic"/>
                        </a:rPr>
                        <a:t>・・・・・・・・・・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114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114">
                          <a:latin typeface="MS PGothic"/>
                          <a:cs typeface="MS PGothic"/>
                        </a:rPr>
                        <a:t>ケー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114">
                          <a:latin typeface="MS PGothic"/>
                          <a:cs typeface="MS PGothic"/>
                        </a:rPr>
                        <a:t>艹艹艹艹艹艹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105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1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61134" y="8479346"/>
            <a:ext cx="203305" cy="1243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7532" y="1514348"/>
            <a:ext cx="142303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5">
                <a:latin typeface="MS Gothic"/>
                <a:cs typeface="MS Gothic"/>
              </a:rPr>
              <a:t>（公社）鳥取県観光連盟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565137" y="2905762"/>
            <a:ext cx="4253865" cy="628650"/>
          </a:xfrm>
          <a:custGeom>
            <a:avLst/>
            <a:gdLst/>
            <a:ahLst/>
            <a:cxnLst/>
            <a:rect l="l" t="t" r="r" b="b"/>
            <a:pathLst>
              <a:path w="4253865" h="628650">
                <a:moveTo>
                  <a:pt x="0" y="104778"/>
                </a:moveTo>
                <a:lnTo>
                  <a:pt x="8234" y="63994"/>
                </a:lnTo>
                <a:lnTo>
                  <a:pt x="30689" y="30689"/>
                </a:lnTo>
                <a:lnTo>
                  <a:pt x="63994" y="8234"/>
                </a:lnTo>
                <a:lnTo>
                  <a:pt x="104778" y="0"/>
                </a:lnTo>
                <a:lnTo>
                  <a:pt x="4149086" y="0"/>
                </a:lnTo>
                <a:lnTo>
                  <a:pt x="4189870" y="8234"/>
                </a:lnTo>
                <a:lnTo>
                  <a:pt x="4223176" y="30689"/>
                </a:lnTo>
                <a:lnTo>
                  <a:pt x="4245631" y="63994"/>
                </a:lnTo>
                <a:lnTo>
                  <a:pt x="4253865" y="104778"/>
                </a:lnTo>
                <a:lnTo>
                  <a:pt x="4253865" y="523871"/>
                </a:lnTo>
                <a:lnTo>
                  <a:pt x="4245631" y="564655"/>
                </a:lnTo>
                <a:lnTo>
                  <a:pt x="4223176" y="597960"/>
                </a:lnTo>
                <a:lnTo>
                  <a:pt x="4189870" y="620415"/>
                </a:lnTo>
                <a:lnTo>
                  <a:pt x="4149086" y="628650"/>
                </a:lnTo>
                <a:lnTo>
                  <a:pt x="104778" y="628650"/>
                </a:lnTo>
                <a:lnTo>
                  <a:pt x="63994" y="620415"/>
                </a:lnTo>
                <a:lnTo>
                  <a:pt x="30689" y="597960"/>
                </a:lnTo>
                <a:lnTo>
                  <a:pt x="8234" y="564655"/>
                </a:lnTo>
                <a:lnTo>
                  <a:pt x="0" y="523871"/>
                </a:lnTo>
                <a:lnTo>
                  <a:pt x="0" y="10477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60088" y="7553326"/>
            <a:ext cx="5187315" cy="415925"/>
          </a:xfrm>
          <a:custGeom>
            <a:avLst/>
            <a:gdLst/>
            <a:ahLst/>
            <a:cxnLst/>
            <a:rect l="l" t="t" r="r" b="b"/>
            <a:pathLst>
              <a:path w="5187315" h="415925">
                <a:moveTo>
                  <a:pt x="0" y="69323"/>
                </a:moveTo>
                <a:lnTo>
                  <a:pt x="5447" y="42339"/>
                </a:lnTo>
                <a:lnTo>
                  <a:pt x="20304" y="20304"/>
                </a:lnTo>
                <a:lnTo>
                  <a:pt x="42339" y="5447"/>
                </a:lnTo>
                <a:lnTo>
                  <a:pt x="69323" y="0"/>
                </a:lnTo>
                <a:lnTo>
                  <a:pt x="5117992" y="0"/>
                </a:lnTo>
                <a:lnTo>
                  <a:pt x="5144975" y="5447"/>
                </a:lnTo>
                <a:lnTo>
                  <a:pt x="5167010" y="20304"/>
                </a:lnTo>
                <a:lnTo>
                  <a:pt x="5181867" y="42339"/>
                </a:lnTo>
                <a:lnTo>
                  <a:pt x="5187315" y="69323"/>
                </a:lnTo>
                <a:lnTo>
                  <a:pt x="5187315" y="346601"/>
                </a:lnTo>
                <a:lnTo>
                  <a:pt x="5181867" y="373585"/>
                </a:lnTo>
                <a:lnTo>
                  <a:pt x="5167010" y="395620"/>
                </a:lnTo>
                <a:lnTo>
                  <a:pt x="5144975" y="410477"/>
                </a:lnTo>
                <a:lnTo>
                  <a:pt x="5117992" y="415925"/>
                </a:lnTo>
                <a:lnTo>
                  <a:pt x="69323" y="415925"/>
                </a:lnTo>
                <a:lnTo>
                  <a:pt x="42339" y="410477"/>
                </a:lnTo>
                <a:lnTo>
                  <a:pt x="20304" y="395620"/>
                </a:lnTo>
                <a:lnTo>
                  <a:pt x="5447" y="373585"/>
                </a:lnTo>
                <a:lnTo>
                  <a:pt x="0" y="346601"/>
                </a:lnTo>
                <a:lnTo>
                  <a:pt x="0" y="6932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㈴【関西発着】(全バス)大山登山・自然体験・大山泊・はわい温泉泊.doc</dc:title>
  <dcterms:created xsi:type="dcterms:W3CDTF">2021-10-01T05:22:52Z</dcterms:created>
  <dcterms:modified xsi:type="dcterms:W3CDTF">2021-10-01T05:22:52Z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Word</vt:lpwstr>
  </property>
  <property fmtid="{D5CDD505-2E9C-101B-9397-08002B2CF9AE}" pid="4" name="LastSaved">
    <vt:filetime>2021-10-01T00:00:00Z</vt:filetime>
  </property>
</Properties>
</file>