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1950"/>
  <p:notesSz cx="13106400" cy="92519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68104"/>
            <a:ext cx="11140440" cy="194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1092"/>
            <a:ext cx="9174480" cy="2312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7948"/>
            <a:ext cx="5701284" cy="6106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0469" y="752856"/>
            <a:ext cx="304546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8992" y="2096135"/>
            <a:ext cx="11868150" cy="628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04314"/>
            <a:ext cx="4194048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04314"/>
            <a:ext cx="3014472" cy="462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5125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モ</a:t>
            </a:r>
            <a:r>
              <a:rPr dirty="0" spc="-40"/>
              <a:t>デ</a:t>
            </a:r>
            <a:r>
              <a:rPr dirty="0" spc="-55"/>
              <a:t>ルコ</a:t>
            </a:r>
            <a:r>
              <a:rPr dirty="0" spc="-40"/>
              <a:t>ー</a:t>
            </a:r>
            <a:r>
              <a:rPr dirty="0" spc="-65"/>
              <a:t>ス</a:t>
            </a:r>
            <a:r>
              <a:rPr dirty="0" spc="-50"/>
              <a:t>（</a:t>
            </a:r>
            <a:r>
              <a:rPr dirty="0" spc="-55"/>
              <a:t>３</a:t>
            </a:r>
            <a:r>
              <a:rPr dirty="0" spc="-100"/>
              <a:t>泊</a:t>
            </a:r>
            <a:r>
              <a:rPr dirty="0" spc="-55"/>
              <a:t>４</a:t>
            </a:r>
            <a:r>
              <a:rPr dirty="0" spc="-10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8992" y="1426210"/>
          <a:ext cx="8015605" cy="51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925"/>
                <a:gridCol w="1289685"/>
                <a:gridCol w="899160"/>
                <a:gridCol w="1009650"/>
                <a:gridCol w="1079500"/>
                <a:gridCol w="901700"/>
                <a:gridCol w="2517775"/>
              </a:tblGrid>
              <a:tr h="273050">
                <a:tc rowSpan="2">
                  <a:txBody>
                    <a:bodyPr/>
                    <a:lstStyle/>
                    <a:p>
                      <a:pPr marL="85725" marR="69215">
                        <a:lnSpc>
                          <a:spcPct val="108300"/>
                        </a:lnSpc>
                        <a:spcBef>
                          <a:spcPts val="57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0200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200" spc="-4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58420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写真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758825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食事条件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8516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1912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添乗員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92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52324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517" y="1924684"/>
            <a:ext cx="28238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2350" algn="l"/>
                <a:tab pos="1295400" algn="l"/>
                <a:tab pos="1565275" algn="l"/>
                <a:tab pos="2226310" algn="l"/>
                <a:tab pos="2496185" algn="l"/>
              </a:tabLst>
            </a:pPr>
            <a:r>
              <a:rPr dirty="0" sz="1000" spc="-45">
                <a:latin typeface="MS PGothic"/>
                <a:cs typeface="MS PGothic"/>
              </a:rPr>
              <a:t>ご</a:t>
            </a:r>
            <a:r>
              <a:rPr dirty="0" sz="1000" spc="-100">
                <a:latin typeface="MS PGothic"/>
                <a:cs typeface="MS PGothic"/>
              </a:rPr>
              <a:t>旅行期日</a:t>
            </a:r>
            <a:r>
              <a:rPr dirty="0" sz="1000" spc="-55">
                <a:latin typeface="MS PGothic"/>
                <a:cs typeface="MS PGothic"/>
              </a:rPr>
              <a:t>：</a:t>
            </a:r>
            <a:r>
              <a:rPr dirty="0" sz="1000" spc="-100">
                <a:latin typeface="MS PGothic"/>
                <a:cs typeface="MS PGothic"/>
              </a:rPr>
              <a:t>令</a:t>
            </a:r>
            <a:r>
              <a:rPr dirty="0" sz="1000">
                <a:latin typeface="MS PGothic"/>
                <a:cs typeface="MS PGothic"/>
              </a:rPr>
              <a:t>和	年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24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r>
              <a:rPr dirty="0" sz="1000" spc="270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～	月	</a:t>
            </a:r>
            <a:r>
              <a:rPr dirty="0" sz="1000" spc="-100">
                <a:latin typeface="MS PGothic"/>
                <a:cs typeface="MS PGothic"/>
              </a:rPr>
              <a:t>日</a:t>
            </a:r>
            <a:r>
              <a:rPr dirty="0" sz="1000">
                <a:latin typeface="MS PGothic"/>
                <a:cs typeface="MS PGothic"/>
              </a:rPr>
              <a:t>（</a:t>
            </a:r>
            <a:r>
              <a:rPr dirty="0" sz="1000" spc="185">
                <a:latin typeface="MS PGothic"/>
                <a:cs typeface="MS PGothic"/>
              </a:rPr>
              <a:t> </a:t>
            </a:r>
            <a:r>
              <a:rPr dirty="0" sz="100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6618" y="1924684"/>
            <a:ext cx="10128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0">
                <a:latin typeface="MS PGothic"/>
                <a:cs typeface="MS PGothic"/>
              </a:rPr>
              <a:t>202</a:t>
            </a:r>
            <a:r>
              <a:rPr dirty="0" sz="1000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100">
                <a:latin typeface="MS PGothic"/>
                <a:cs typeface="MS PGothic"/>
              </a:rPr>
              <a:t>年</a:t>
            </a:r>
            <a:r>
              <a:rPr dirty="0" sz="1000" spc="-60">
                <a:latin typeface="MS PGothic"/>
                <a:cs typeface="MS PGothic"/>
              </a:rPr>
              <a:t>９</a:t>
            </a:r>
            <a:r>
              <a:rPr dirty="0" sz="1000" spc="-100">
                <a:latin typeface="MS PGothic"/>
                <a:cs typeface="MS PGothic"/>
              </a:rPr>
              <a:t>月</a:t>
            </a:r>
            <a:r>
              <a:rPr dirty="0" sz="1000" spc="-60">
                <a:latin typeface="MS PGothic"/>
                <a:cs typeface="MS PGothic"/>
              </a:rPr>
              <a:t>１</a:t>
            </a:r>
            <a:r>
              <a:rPr dirty="0" sz="1000" spc="-10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8992" y="2096135"/>
          <a:ext cx="11868150" cy="628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"/>
                <a:gridCol w="85725"/>
                <a:gridCol w="424180"/>
                <a:gridCol w="404494"/>
                <a:gridCol w="169544"/>
                <a:gridCol w="6837045"/>
                <a:gridCol w="198120"/>
                <a:gridCol w="720725"/>
                <a:gridCol w="1079500"/>
                <a:gridCol w="989965"/>
                <a:gridCol w="520065"/>
              </a:tblGrid>
              <a:tr h="273431">
                <a:tc>
                  <a:txBody>
                    <a:bodyPr/>
                    <a:lstStyle/>
                    <a:p>
                      <a:pPr algn="r" marR="107314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30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6650" algn="l"/>
                        </a:tabLst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87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68375">
                        <a:lnSpc>
                          <a:spcPct val="100000"/>
                        </a:lnSpc>
                        <a:tabLst>
                          <a:tab pos="2479675" algn="l"/>
                          <a:tab pos="4632960" algn="l"/>
                        </a:tabLst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ＦＤＡ１８１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便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海鮮丼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う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まい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！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平和学習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を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準備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中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4625">
                        <a:lnSpc>
                          <a:spcPts val="1190"/>
                        </a:lnSpc>
                        <a:spcBef>
                          <a:spcPts val="70"/>
                        </a:spcBef>
                        <a:tabLst>
                          <a:tab pos="6792595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富士山静岡空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港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→→→</a:t>
                      </a:r>
                      <a:r>
                        <a:rPr dirty="0" sz="1000" spc="2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出雲空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港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境港御食事処弓</a:t>
                      </a:r>
                      <a:r>
                        <a:rPr dirty="0" sz="1000" spc="-80">
                          <a:latin typeface="MS PGothic"/>
                          <a:cs typeface="MS PGothic"/>
                        </a:rPr>
                        <a:t>ヶ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浜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買物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7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水木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し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げ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記念館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水木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し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げ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ロ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ド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散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策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441325" marR="271145" indent="28575">
                        <a:lnSpc>
                          <a:spcPct val="1076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4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40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部</a:t>
                      </a:r>
                      <a:r>
                        <a:rPr dirty="0" sz="1200" spc="40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 rowSpan="2">
                  <a:txBody>
                    <a:bodyPr/>
                    <a:lstStyle/>
                    <a:p>
                      <a:pPr marL="298450">
                        <a:lnSpc>
                          <a:spcPts val="1000"/>
                        </a:lnSpc>
                        <a:spcBef>
                          <a:spcPts val="10"/>
                        </a:spcBef>
                        <a:tabLst>
                          <a:tab pos="1409700" algn="l"/>
                          <a:tab pos="1758950" algn="l"/>
                          <a:tab pos="2473325" algn="l"/>
                          <a:tab pos="3502025" algn="l"/>
                          <a:tab pos="4607560" algn="l"/>
                          <a:tab pos="633857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8:20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9:35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10:10	11:20	12:10	12:25	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14:00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14">
                <a:tc rowSpan="2">
                  <a:txBody>
                    <a:bodyPr/>
                    <a:lstStyle/>
                    <a:p>
                      <a:pPr marL="127000">
                        <a:lnSpc>
                          <a:spcPts val="1885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828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6551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班別行動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お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め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4274185">
                        <a:lnSpc>
                          <a:spcPts val="1190"/>
                        </a:lnSpc>
                        <a:spcBef>
                          <a:spcPts val="70"/>
                        </a:spcBef>
                      </a:pP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倉吉白壁土蔵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群</a:t>
                      </a:r>
                      <a:r>
                        <a:rPr dirty="0" sz="1000" spc="1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三朝温泉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0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474408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5223510" algn="l"/>
                          <a:tab pos="601726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2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9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049780">
                        <a:lnSpc>
                          <a:spcPts val="1060"/>
                        </a:lnSpc>
                        <a:spcBef>
                          <a:spcPts val="100"/>
                        </a:spcBef>
                        <a:tabLst>
                          <a:tab pos="3891915" algn="l"/>
                          <a:tab pos="5165090" algn="l"/>
                        </a:tabLst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山陰海岸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ジ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オ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パ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ク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世界唯一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館	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思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出作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1270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29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1185"/>
                        </a:lnSpc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はわい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29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浦富海岸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島</a:t>
                      </a:r>
                      <a:r>
                        <a:rPr dirty="0" sz="1000" spc="-85">
                          <a:latin typeface="MS PGothic"/>
                          <a:cs typeface="MS PGothic"/>
                        </a:rPr>
                        <a:t>め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ぐ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遊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algn="r" marR="114935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1758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1250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2059305" algn="l"/>
                          <a:tab pos="3027680" algn="l"/>
                          <a:tab pos="3815715" algn="l"/>
                          <a:tab pos="4530090" algn="l"/>
                          <a:tab pos="5168265" algn="l"/>
                          <a:tab pos="564769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	9:30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10:50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11:10	11:50	11:55	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13:00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48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名探偵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コ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ナ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130">
                          <a:latin typeface="MS PGothic"/>
                          <a:cs typeface="MS PGothic"/>
                        </a:rPr>
                        <a:t>会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え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‼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4050665">
                        <a:lnSpc>
                          <a:spcPts val="1190"/>
                        </a:lnSpc>
                        <a:spcBef>
                          <a:spcPts val="70"/>
                        </a:spcBef>
                      </a:pP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4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青山剛昌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ふ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70">
                          <a:latin typeface="MS PGothic"/>
                          <a:cs typeface="MS PGothic"/>
                        </a:rPr>
                        <a:t>さ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と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20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米花商店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街</a:t>
                      </a:r>
                      <a:r>
                        <a:rPr dirty="0" sz="10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ts val="1190"/>
                        </a:lnSpc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皆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27075" marR="462915" indent="-257175">
                        <a:lnSpc>
                          <a:spcPct val="107600"/>
                        </a:lnSpc>
                        <a:spcBef>
                          <a:spcPts val="350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西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部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皆生温泉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444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881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606107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14:00	16:10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17:00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0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皆生温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5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石見銀山世界遺産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セ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タ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石見銀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山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143000" algn="l"/>
                          <a:tab pos="2171700" algn="l"/>
                          <a:tab pos="3747135" algn="l"/>
                          <a:tab pos="4150360" algn="l"/>
                          <a:tab pos="4867910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8::30	10:40	12:00	13:10	15:00	16:45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27075" marR="649605" indent="-69850">
                        <a:lnSpc>
                          <a:spcPct val="1076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玉造温泉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1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r" marR="11493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45986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900" spc="-55">
                          <a:latin typeface="MS PGothic"/>
                          <a:cs typeface="MS PGothic"/>
                        </a:rPr>
                        <a:t>ＦＤＡ１８１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便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1746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堀川遊覧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船</a:t>
                      </a:r>
                      <a:r>
                        <a:rPr dirty="0" sz="1000" spc="20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松江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城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観光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セ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ン</a:t>
                      </a:r>
                      <a:r>
                        <a:rPr dirty="0" sz="1000" spc="-70">
                          <a:latin typeface="MS PGothic"/>
                          <a:cs typeface="MS PGothic"/>
                        </a:rPr>
                        <a:t>タ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ず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も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）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…</a:t>
                      </a:r>
                      <a:r>
                        <a:rPr dirty="0" sz="1000" spc="2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出雲大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社</a:t>
                      </a:r>
                      <a:r>
                        <a:rPr dirty="0" sz="10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出雲空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港</a:t>
                      </a:r>
                      <a:r>
                        <a:rPr dirty="0" sz="1000" spc="1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→→→</a:t>
                      </a:r>
                      <a:r>
                        <a:rPr dirty="0" sz="1000" spc="2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富</a:t>
                      </a:r>
                      <a:r>
                        <a:rPr dirty="0" sz="1000" spc="-125">
                          <a:latin typeface="MS PGothic"/>
                          <a:cs typeface="MS PGothic"/>
                        </a:rPr>
                        <a:t>士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山静岡空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港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231775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1123950" algn="l"/>
                          <a:tab pos="2095500" algn="l"/>
                          <a:tab pos="2889250" algn="l"/>
                          <a:tab pos="4696460" algn="l"/>
                          <a:tab pos="5331460" algn="l"/>
                          <a:tab pos="6452870" algn="l"/>
                        </a:tabLst>
                      </a:pPr>
                      <a:r>
                        <a:rPr dirty="0" sz="1000" spc="-50">
                          <a:latin typeface="MS PGothic"/>
                          <a:cs typeface="MS PGothic"/>
                        </a:rPr>
                        <a:t>9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9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5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11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12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 </a:t>
                      </a:r>
                      <a:r>
                        <a:rPr dirty="0" sz="1000" spc="-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	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18</a:t>
                      </a:r>
                      <a:r>
                        <a:rPr dirty="0" sz="1000" spc="-8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1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711">
                <a:tc>
                  <a:txBody>
                    <a:bodyPr/>
                    <a:lstStyle/>
                    <a:p>
                      <a:pPr algn="r" marR="755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6">
                  <a:txBody>
                    <a:bodyPr/>
                    <a:lstStyle/>
                    <a:p>
                      <a:pPr marL="187960" indent="-127635">
                        <a:lnSpc>
                          <a:spcPct val="100000"/>
                        </a:lnSpc>
                        <a:spcBef>
                          <a:spcPts val="250"/>
                        </a:spcBef>
                        <a:buSzPct val="90000"/>
                        <a:buChar char="◆"/>
                        <a:tabLst>
                          <a:tab pos="187960" algn="l"/>
                        </a:tabLst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当日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天候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道路事情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場合</a:t>
                      </a:r>
                      <a:r>
                        <a:rPr dirty="0" sz="1000" spc="-7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7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445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450"/>
                        </a:spcBef>
                        <a:tabLst>
                          <a:tab pos="1021080" algn="l"/>
                          <a:tab pos="1935480" algn="l"/>
                          <a:tab pos="2557780" algn="l"/>
                          <a:tab pos="3568065" algn="l"/>
                          <a:tab pos="4368165" algn="l"/>
                          <a:tab pos="5047615" algn="l"/>
                          <a:tab pos="6130925" algn="l"/>
                        </a:tabLst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22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2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========	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船  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～～～～～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	徒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  </a:t>
                      </a:r>
                      <a:r>
                        <a:rPr dirty="0" sz="900" spc="17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・・・・・・・・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ケ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	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	</a:t>
                      </a:r>
                      <a:r>
                        <a:rPr dirty="0" sz="900" spc="-130">
                          <a:latin typeface="MS PGothic"/>
                          <a:cs typeface="MS PGothic"/>
                        </a:rPr>
                        <a:t>飛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行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機  </a:t>
                      </a:r>
                      <a:r>
                        <a:rPr dirty="0" sz="900" spc="1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40">
                          <a:latin typeface="MS PGothic"/>
                          <a:cs typeface="MS PGothic"/>
                        </a:rPr>
                        <a:t>→→→→	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114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15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4273" y="8164512"/>
            <a:ext cx="203250" cy="12418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5118" y="1508759"/>
            <a:ext cx="14230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（公社）鳥取県観光連盟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2021-10-01T05:27:00Z</dcterms:created>
  <dcterms:modified xsi:type="dcterms:W3CDTF">2021-10-01T05:27:00Z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2021-10-01T00:00:00Z</vt:filetime>
  </property>
</Properties>
</file>