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3106400" cy="9258300"/>
  <p:notesSz cx="13106400" cy="9258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84" y="50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82980" y="2870073"/>
            <a:ext cx="11140440" cy="19442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65960" y="5184648"/>
            <a:ext cx="9174480" cy="231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 u="dbl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 u="dbl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55320" y="2129409"/>
            <a:ext cx="5701284" cy="611047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749796" y="2129409"/>
            <a:ext cx="5701284" cy="611047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10/22/2021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 u="dbl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10/22/2021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10/22/2021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29708" y="755650"/>
            <a:ext cx="3046983" cy="360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 u="dbl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29055" y="2095754"/>
            <a:ext cx="11864340" cy="44697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456176" y="8610219"/>
            <a:ext cx="4194048" cy="4629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55320" y="8610219"/>
            <a:ext cx="3014472" cy="4629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436608" y="8610219"/>
            <a:ext cx="3014472" cy="4629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62585">
              <a:lnSpc>
                <a:spcPct val="100000"/>
              </a:lnSpc>
              <a:spcBef>
                <a:spcPts val="95"/>
              </a:spcBef>
            </a:pPr>
            <a:r>
              <a:rPr spc="-50" dirty="0"/>
              <a:t>モ</a:t>
            </a:r>
            <a:r>
              <a:rPr spc="-55" dirty="0"/>
              <a:t>デルコース</a:t>
            </a:r>
            <a:r>
              <a:rPr spc="-50" dirty="0"/>
              <a:t>（２</a:t>
            </a:r>
            <a:r>
              <a:rPr spc="-90" dirty="0"/>
              <a:t>泊</a:t>
            </a:r>
            <a:r>
              <a:rPr spc="-70" dirty="0"/>
              <a:t>３</a:t>
            </a:r>
            <a:r>
              <a:rPr spc="-90" dirty="0"/>
              <a:t>日）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29055" y="1426718"/>
          <a:ext cx="7991473" cy="4983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8290"/>
                <a:gridCol w="1288415"/>
                <a:gridCol w="901065"/>
                <a:gridCol w="1008379"/>
                <a:gridCol w="1081404"/>
                <a:gridCol w="901700"/>
                <a:gridCol w="2522220"/>
              </a:tblGrid>
              <a:tr h="272796">
                <a:tc rowSpan="2">
                  <a:txBody>
                    <a:bodyPr/>
                    <a:lstStyle/>
                    <a:p>
                      <a:pPr marL="86360" marR="66675">
                        <a:lnSpc>
                          <a:spcPct val="108000"/>
                        </a:lnSpc>
                        <a:spcBef>
                          <a:spcPts val="570"/>
                        </a:spcBef>
                      </a:pPr>
                      <a:r>
                        <a:rPr sz="1000" dirty="0">
                          <a:latin typeface="MS PGothic"/>
                          <a:cs typeface="MS PGothic"/>
                        </a:rPr>
                        <a:t>行 先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723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0256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MS PGothic"/>
                          <a:cs typeface="MS PGothic"/>
                        </a:rPr>
                        <a:t>方</a:t>
                      </a:r>
                      <a:r>
                        <a:rPr sz="1200" spc="21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200" dirty="0">
                          <a:latin typeface="MS PGothic"/>
                          <a:cs typeface="MS PGothic"/>
                        </a:rPr>
                        <a:t>面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T="317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33375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sz="1200" spc="-55" dirty="0">
                          <a:latin typeface="MS PGothic"/>
                          <a:cs typeface="MS PGothic"/>
                        </a:rPr>
                        <a:t>ク</a:t>
                      </a:r>
                      <a:r>
                        <a:rPr sz="1200" spc="-50" dirty="0">
                          <a:latin typeface="MS PGothic"/>
                          <a:cs typeface="MS PGothic"/>
                        </a:rPr>
                        <a:t>ラ</a:t>
                      </a:r>
                      <a:r>
                        <a:rPr sz="1200" dirty="0">
                          <a:latin typeface="MS PGothic"/>
                          <a:cs typeface="MS PGothic"/>
                        </a:rPr>
                        <a:t>ス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440"/>
                        </a:spcBef>
                        <a:tabLst>
                          <a:tab pos="681355" algn="l"/>
                        </a:tabLst>
                      </a:pPr>
                      <a:r>
                        <a:rPr sz="1000" spc="-105" dirty="0">
                          <a:latin typeface="MS PGothic"/>
                          <a:cs typeface="MS PGothic"/>
                        </a:rPr>
                        <a:t>生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徒	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5588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440"/>
                        </a:spcBef>
                        <a:tabLst>
                          <a:tab pos="581660" algn="l"/>
                        </a:tabLst>
                      </a:pPr>
                      <a:r>
                        <a:rPr sz="1000" spc="-105" dirty="0">
                          <a:latin typeface="MS PGothic"/>
                          <a:cs typeface="MS PGothic"/>
                        </a:rPr>
                        <a:t>写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真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：	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5588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5275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1000" spc="-5" dirty="0">
                          <a:latin typeface="MS PGothic"/>
                          <a:cs typeface="MS PGothic"/>
                        </a:rPr>
                        <a:t>合</a:t>
                      </a:r>
                      <a:r>
                        <a:rPr sz="1000" spc="15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計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5588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7804">
                        <a:lnSpc>
                          <a:spcPct val="100000"/>
                        </a:lnSpc>
                        <a:spcBef>
                          <a:spcPts val="440"/>
                        </a:spcBef>
                        <a:tabLst>
                          <a:tab pos="758825" algn="l"/>
                        </a:tabLst>
                      </a:pPr>
                      <a:r>
                        <a:rPr sz="1000" spc="-5" dirty="0">
                          <a:latin typeface="MS PGothic"/>
                          <a:cs typeface="MS PGothic"/>
                        </a:rPr>
                        <a:t>泊</a:t>
                      </a:r>
                      <a:r>
                        <a:rPr sz="1000" spc="22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日	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食事条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件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：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朝</a:t>
                      </a:r>
                      <a:r>
                        <a:rPr sz="1000" spc="-65" dirty="0">
                          <a:latin typeface="MS PGothic"/>
                          <a:cs typeface="MS PGothic"/>
                        </a:rPr>
                        <a:t>／</a:t>
                      </a:r>
                      <a:r>
                        <a:rPr sz="1000" spc="-95" dirty="0">
                          <a:latin typeface="MS PGothic"/>
                          <a:cs typeface="MS PGothic"/>
                        </a:rPr>
                        <a:t>昼</a:t>
                      </a:r>
                      <a:r>
                        <a:rPr sz="1000" spc="-65" dirty="0">
                          <a:latin typeface="MS PGothic"/>
                          <a:cs typeface="MS PGothic"/>
                        </a:rPr>
                        <a:t>／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夕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２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5588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555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23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7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245"/>
                        </a:spcBef>
                        <a:tabLst>
                          <a:tab pos="681355" algn="l"/>
                        </a:tabLst>
                      </a:pPr>
                      <a:r>
                        <a:rPr sz="1000" spc="-105" dirty="0">
                          <a:latin typeface="MS PGothic"/>
                          <a:cs typeface="MS PGothic"/>
                        </a:rPr>
                        <a:t>引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率	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311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245"/>
                        </a:spcBef>
                        <a:tabLst>
                          <a:tab pos="618490" algn="l"/>
                        </a:tabLst>
                      </a:pPr>
                      <a:r>
                        <a:rPr sz="1000" spc="-105" dirty="0">
                          <a:latin typeface="MS PGothic"/>
                          <a:cs typeface="MS PGothic"/>
                        </a:rPr>
                        <a:t>添乗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員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：	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311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083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000" dirty="0">
                          <a:latin typeface="MS PGothic"/>
                          <a:cs typeface="MS PGothic"/>
                        </a:rPr>
                        <a:t>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311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0">
                        <a:lnSpc>
                          <a:spcPct val="100000"/>
                        </a:lnSpc>
                        <a:spcBef>
                          <a:spcPts val="245"/>
                        </a:spcBef>
                        <a:tabLst>
                          <a:tab pos="522605" algn="l"/>
                        </a:tabLst>
                      </a:pPr>
                      <a:r>
                        <a:rPr sz="1000" spc="-105" dirty="0">
                          <a:latin typeface="MS PGothic"/>
                          <a:cs typeface="MS PGothic"/>
                        </a:rPr>
                        <a:t>旅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館	泊</a:t>
                      </a:r>
                      <a:r>
                        <a:rPr sz="1000" spc="19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・</a:t>
                      </a:r>
                      <a:r>
                        <a:rPr sz="1000" spc="22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車船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中</a:t>
                      </a:r>
                      <a:r>
                        <a:rPr sz="1000" spc="19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〆泊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311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965708" y="1926081"/>
            <a:ext cx="282194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019810" algn="l"/>
                <a:tab pos="1290955" algn="l"/>
                <a:tab pos="1560830" algn="l"/>
                <a:tab pos="2223770" algn="l"/>
                <a:tab pos="2493645" algn="l"/>
              </a:tabLst>
            </a:pPr>
            <a:r>
              <a:rPr sz="1000" spc="-60" dirty="0">
                <a:latin typeface="MS PGothic"/>
                <a:cs typeface="MS PGothic"/>
              </a:rPr>
              <a:t>ご</a:t>
            </a:r>
            <a:r>
              <a:rPr sz="1000" spc="-90" dirty="0">
                <a:latin typeface="MS PGothic"/>
                <a:cs typeface="MS PGothic"/>
              </a:rPr>
              <a:t>旅</a:t>
            </a:r>
            <a:r>
              <a:rPr sz="1000" spc="-105" dirty="0">
                <a:latin typeface="MS PGothic"/>
                <a:cs typeface="MS PGothic"/>
              </a:rPr>
              <a:t>行期</a:t>
            </a:r>
            <a:r>
              <a:rPr sz="1000" spc="-90" dirty="0">
                <a:latin typeface="MS PGothic"/>
                <a:cs typeface="MS PGothic"/>
              </a:rPr>
              <a:t>日</a:t>
            </a:r>
            <a:r>
              <a:rPr sz="1000" spc="-60" dirty="0">
                <a:latin typeface="MS PGothic"/>
                <a:cs typeface="MS PGothic"/>
              </a:rPr>
              <a:t>：</a:t>
            </a:r>
            <a:r>
              <a:rPr sz="1000" spc="-105" dirty="0">
                <a:latin typeface="MS PGothic"/>
                <a:cs typeface="MS PGothic"/>
              </a:rPr>
              <a:t>令</a:t>
            </a:r>
            <a:r>
              <a:rPr sz="1000" spc="-5" dirty="0">
                <a:latin typeface="MS PGothic"/>
                <a:cs typeface="MS PGothic"/>
              </a:rPr>
              <a:t>和	年	月	</a:t>
            </a:r>
            <a:r>
              <a:rPr sz="1000" spc="-90" dirty="0">
                <a:latin typeface="MS PGothic"/>
                <a:cs typeface="MS PGothic"/>
              </a:rPr>
              <a:t>日</a:t>
            </a:r>
            <a:r>
              <a:rPr sz="1000" spc="-5" dirty="0">
                <a:latin typeface="MS PGothic"/>
                <a:cs typeface="MS PGothic"/>
              </a:rPr>
              <a:t>（</a:t>
            </a:r>
            <a:r>
              <a:rPr sz="1000" spc="265" dirty="0">
                <a:latin typeface="MS PGothic"/>
                <a:cs typeface="MS PGothic"/>
              </a:rPr>
              <a:t> </a:t>
            </a:r>
            <a:r>
              <a:rPr sz="1000" spc="-5" dirty="0">
                <a:latin typeface="MS PGothic"/>
                <a:cs typeface="MS PGothic"/>
              </a:rPr>
              <a:t>）</a:t>
            </a:r>
            <a:r>
              <a:rPr sz="1000" spc="265" dirty="0">
                <a:latin typeface="MS PGothic"/>
                <a:cs typeface="MS PGothic"/>
              </a:rPr>
              <a:t> </a:t>
            </a:r>
            <a:r>
              <a:rPr sz="1000" spc="-5" dirty="0">
                <a:latin typeface="MS PGothic"/>
                <a:cs typeface="MS PGothic"/>
              </a:rPr>
              <a:t>～	月	</a:t>
            </a:r>
            <a:r>
              <a:rPr sz="1000" spc="-90" dirty="0">
                <a:latin typeface="MS PGothic"/>
                <a:cs typeface="MS PGothic"/>
              </a:rPr>
              <a:t>日</a:t>
            </a:r>
            <a:r>
              <a:rPr sz="1000" spc="-5" dirty="0">
                <a:latin typeface="MS PGothic"/>
                <a:cs typeface="MS PGothic"/>
              </a:rPr>
              <a:t>（</a:t>
            </a:r>
            <a:r>
              <a:rPr sz="1000" spc="190" dirty="0">
                <a:latin typeface="MS PGothic"/>
                <a:cs typeface="MS PGothic"/>
              </a:rPr>
              <a:t> </a:t>
            </a:r>
            <a:r>
              <a:rPr sz="1000" spc="-5" dirty="0">
                <a:latin typeface="MS PGothic"/>
                <a:cs typeface="MS PGothic"/>
              </a:rPr>
              <a:t>）</a:t>
            </a:r>
            <a:endParaRPr sz="1000">
              <a:latin typeface="MS PGothic"/>
              <a:cs typeface="MS P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551157" y="1926081"/>
            <a:ext cx="101473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0" dirty="0">
                <a:latin typeface="MS PGothic"/>
                <a:cs typeface="MS PGothic"/>
              </a:rPr>
              <a:t>2</a:t>
            </a:r>
            <a:r>
              <a:rPr sz="1000" spc="-60" dirty="0">
                <a:latin typeface="MS PGothic"/>
                <a:cs typeface="MS PGothic"/>
              </a:rPr>
              <a:t>02</a:t>
            </a:r>
            <a:r>
              <a:rPr sz="1000" spc="-5" dirty="0">
                <a:latin typeface="MS PGothic"/>
                <a:cs typeface="MS PGothic"/>
              </a:rPr>
              <a:t>1</a:t>
            </a:r>
            <a:r>
              <a:rPr sz="1000" spc="-130" dirty="0">
                <a:latin typeface="MS PGothic"/>
                <a:cs typeface="MS PGothic"/>
              </a:rPr>
              <a:t> </a:t>
            </a:r>
            <a:r>
              <a:rPr sz="1000" spc="-90" dirty="0">
                <a:latin typeface="MS PGothic"/>
                <a:cs typeface="MS PGothic"/>
              </a:rPr>
              <a:t>年</a:t>
            </a:r>
            <a:r>
              <a:rPr sz="1000" spc="-65" dirty="0">
                <a:latin typeface="MS PGothic"/>
                <a:cs typeface="MS PGothic"/>
              </a:rPr>
              <a:t>９</a:t>
            </a:r>
            <a:r>
              <a:rPr sz="1000" spc="-90" dirty="0">
                <a:latin typeface="MS PGothic"/>
                <a:cs typeface="MS PGothic"/>
              </a:rPr>
              <a:t>月</a:t>
            </a:r>
            <a:r>
              <a:rPr sz="1000" spc="-65" dirty="0">
                <a:latin typeface="MS PGothic"/>
                <a:cs typeface="MS PGothic"/>
              </a:rPr>
              <a:t>１</a:t>
            </a:r>
            <a:r>
              <a:rPr sz="1000" spc="-105" dirty="0">
                <a:latin typeface="MS PGothic"/>
                <a:cs typeface="MS PGothic"/>
              </a:rPr>
              <a:t>日作成</a:t>
            </a:r>
            <a:endParaRPr sz="1000">
              <a:latin typeface="MS PGothic"/>
              <a:cs typeface="MS PGothic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829055" y="2095754"/>
          <a:ext cx="11836394" cy="445109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5130"/>
                <a:gridCol w="84454"/>
                <a:gridCol w="427354"/>
                <a:gridCol w="402590"/>
                <a:gridCol w="238759"/>
                <a:gridCol w="889000"/>
                <a:gridCol w="244475"/>
                <a:gridCol w="675639"/>
                <a:gridCol w="622300"/>
                <a:gridCol w="414654"/>
                <a:gridCol w="594360"/>
                <a:gridCol w="800100"/>
                <a:gridCol w="678179"/>
                <a:gridCol w="447675"/>
                <a:gridCol w="602615"/>
                <a:gridCol w="998220"/>
                <a:gridCol w="720725"/>
                <a:gridCol w="1078865"/>
                <a:gridCol w="990600"/>
                <a:gridCol w="520700"/>
              </a:tblGrid>
              <a:tr h="272795">
                <a:tc>
                  <a:txBody>
                    <a:bodyPr/>
                    <a:lstStyle/>
                    <a:p>
                      <a:pPr marL="11239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800" spc="-100" dirty="0">
                          <a:latin typeface="MS PGothic"/>
                          <a:cs typeface="MS PGothic"/>
                        </a:rPr>
                        <a:t>日次</a:t>
                      </a:r>
                      <a:endParaRPr sz="800" dirty="0">
                        <a:latin typeface="MS PGothic"/>
                        <a:cs typeface="MS PGothic"/>
                      </a:endParaRPr>
                    </a:p>
                  </a:txBody>
                  <a:tcPr marL="0" marR="0" marT="704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000" spc="-100" dirty="0">
                          <a:latin typeface="MS PGothic"/>
                          <a:cs typeface="MS PGothic"/>
                        </a:rPr>
                        <a:t>月日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5397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13"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80"/>
                        </a:spcBef>
                        <a:tabLst>
                          <a:tab pos="1138555" algn="l"/>
                        </a:tabLst>
                      </a:pPr>
                      <a:r>
                        <a:rPr sz="1000" spc="-5" dirty="0">
                          <a:latin typeface="MS PGothic"/>
                          <a:cs typeface="MS PGothic"/>
                        </a:rPr>
                        <a:t>行	程</a:t>
                      </a:r>
                      <a:endParaRPr sz="1000" dirty="0">
                        <a:latin typeface="MS PGothic"/>
                        <a:cs typeface="MS PGothic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000" spc="-100" dirty="0">
                          <a:latin typeface="MS PGothic"/>
                          <a:cs typeface="MS PGothic"/>
                        </a:rPr>
                        <a:t>宿泊施設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5397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000" spc="-5" dirty="0">
                          <a:latin typeface="MS PGothic"/>
                          <a:cs typeface="MS PGothic"/>
                        </a:rPr>
                        <a:t>備</a:t>
                      </a:r>
                      <a:r>
                        <a:rPr sz="1000" spc="15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考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5397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418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126364">
                        <a:lnSpc>
                          <a:spcPct val="100000"/>
                        </a:lnSpc>
                        <a:spcBef>
                          <a:spcPts val="1270"/>
                        </a:spcBef>
                      </a:pPr>
                      <a:r>
                        <a:rPr sz="1800" dirty="0">
                          <a:latin typeface="MS PGothic"/>
                          <a:cs typeface="MS PGothic"/>
                        </a:rPr>
                        <a:t>１</a:t>
                      </a:r>
                      <a:endParaRPr sz="1800">
                        <a:latin typeface="MS PGothic"/>
                        <a:cs typeface="MS P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200" spc="-50" dirty="0">
                          <a:latin typeface="MS PGothic"/>
                          <a:cs typeface="MS PGothic"/>
                        </a:rPr>
                        <a:t>＊＊＊＊</a:t>
                      </a:r>
                      <a:r>
                        <a:rPr sz="1200" dirty="0">
                          <a:latin typeface="MS PGothic"/>
                          <a:cs typeface="MS PGothic"/>
                        </a:rPr>
                        <a:t>年</a:t>
                      </a:r>
                      <a:endParaRPr sz="1200">
                        <a:latin typeface="MS PGothic"/>
                        <a:cs typeface="MS P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0" dirty="0">
                          <a:latin typeface="MS PGothic"/>
                          <a:cs typeface="MS PGothic"/>
                        </a:rPr>
                        <a:t>＊／＊＊</a:t>
                      </a:r>
                      <a:endParaRPr sz="1200">
                        <a:latin typeface="MS PGothic"/>
                        <a:cs typeface="MS PGothic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spc="-35" dirty="0">
                          <a:latin typeface="MS PGothic"/>
                          <a:cs typeface="MS PGothic"/>
                        </a:rPr>
                        <a:t>（＊）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T="7620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13">
                  <a:txBody>
                    <a:bodyPr/>
                    <a:lstStyle/>
                    <a:p>
                      <a:pPr marL="4035425">
                        <a:lnSpc>
                          <a:spcPct val="100000"/>
                        </a:lnSpc>
                        <a:spcBef>
                          <a:spcPts val="70"/>
                        </a:spcBef>
                        <a:tabLst>
                          <a:tab pos="4871085" algn="l"/>
                        </a:tabLst>
                      </a:pPr>
                      <a:r>
                        <a:rPr sz="900" spc="-65" dirty="0">
                          <a:latin typeface="MS PGothic"/>
                          <a:cs typeface="MS PGothic"/>
                        </a:rPr>
                        <a:t>※</a:t>
                      </a:r>
                      <a:r>
                        <a:rPr sz="900" spc="-100" dirty="0">
                          <a:latin typeface="MS PGothic"/>
                          <a:cs typeface="MS PGothic"/>
                        </a:rPr>
                        <a:t>思</a:t>
                      </a:r>
                      <a:r>
                        <a:rPr sz="900" spc="-60" dirty="0">
                          <a:latin typeface="MS PGothic"/>
                          <a:cs typeface="MS PGothic"/>
                        </a:rPr>
                        <a:t>い</a:t>
                      </a:r>
                      <a:r>
                        <a:rPr sz="900" spc="-100" dirty="0">
                          <a:latin typeface="MS PGothic"/>
                          <a:cs typeface="MS PGothic"/>
                        </a:rPr>
                        <a:t>出</a:t>
                      </a:r>
                      <a:r>
                        <a:rPr sz="900" spc="-85" dirty="0">
                          <a:latin typeface="MS PGothic"/>
                          <a:cs typeface="MS PGothic"/>
                        </a:rPr>
                        <a:t>作</a:t>
                      </a:r>
                      <a:r>
                        <a:rPr sz="900" spc="-60" dirty="0">
                          <a:latin typeface="MS PGothic"/>
                          <a:cs typeface="MS PGothic"/>
                        </a:rPr>
                        <a:t>り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に	</a:t>
                      </a:r>
                      <a:r>
                        <a:rPr sz="900" spc="-65" dirty="0">
                          <a:latin typeface="MS PGothic"/>
                          <a:cs typeface="MS PGothic"/>
                        </a:rPr>
                        <a:t>※</a:t>
                      </a:r>
                      <a:r>
                        <a:rPr sz="900" spc="-100" dirty="0">
                          <a:latin typeface="MS PGothic"/>
                          <a:cs typeface="MS PGothic"/>
                        </a:rPr>
                        <a:t>世界</a:t>
                      </a:r>
                      <a:r>
                        <a:rPr sz="900" spc="-110" dirty="0">
                          <a:latin typeface="MS PGothic"/>
                          <a:cs typeface="MS PGothic"/>
                        </a:rPr>
                        <a:t>唯</a:t>
                      </a:r>
                      <a:r>
                        <a:rPr sz="900" spc="-100" dirty="0">
                          <a:latin typeface="MS PGothic"/>
                          <a:cs typeface="MS PGothic"/>
                        </a:rPr>
                        <a:t>一</a:t>
                      </a:r>
                      <a:r>
                        <a:rPr sz="900" spc="-65" dirty="0">
                          <a:latin typeface="MS PGothic"/>
                          <a:cs typeface="MS PGothic"/>
                        </a:rPr>
                        <a:t>の</a:t>
                      </a:r>
                      <a:r>
                        <a:rPr sz="900" spc="-100" dirty="0">
                          <a:latin typeface="MS PGothic"/>
                          <a:cs typeface="MS PGothic"/>
                        </a:rPr>
                        <a:t>美術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館</a:t>
                      </a:r>
                      <a:endParaRPr sz="900">
                        <a:latin typeface="MS PGothic"/>
                        <a:cs typeface="MS PGothic"/>
                      </a:endParaRPr>
                    </a:p>
                    <a:p>
                      <a:pPr marL="176530" marR="76200">
                        <a:lnSpc>
                          <a:spcPct val="108000"/>
                        </a:lnSpc>
                        <a:spcBef>
                          <a:spcPts val="10"/>
                        </a:spcBef>
                        <a:tabLst>
                          <a:tab pos="1760220" algn="l"/>
                          <a:tab pos="4134485" algn="l"/>
                          <a:tab pos="5398135" algn="l"/>
                          <a:tab pos="6193790" algn="l"/>
                        </a:tabLst>
                      </a:pPr>
                      <a:r>
                        <a:rPr sz="1000" spc="-100" dirty="0">
                          <a:latin typeface="MS PGothic"/>
                          <a:cs typeface="MS PGothic"/>
                        </a:rPr>
                        <a:t>富山市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内 </a:t>
                      </a:r>
                      <a:r>
                        <a:rPr sz="1000" spc="-8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＝＝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＝ </a:t>
                      </a:r>
                      <a:r>
                        <a:rPr sz="1000" spc="-3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100" dirty="0">
                          <a:latin typeface="MS PGothic"/>
                          <a:cs typeface="MS PGothic"/>
                        </a:rPr>
                        <a:t>富山</a:t>
                      </a:r>
                      <a:r>
                        <a:rPr sz="1000" spc="140" dirty="0">
                          <a:latin typeface="MS PGothic"/>
                          <a:cs typeface="MS PGothic"/>
                        </a:rPr>
                        <a:t>西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I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C 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40" dirty="0">
                          <a:latin typeface="MS PGothic"/>
                          <a:cs typeface="MS PGothic"/>
                        </a:rPr>
                        <a:t>＝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＝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＝ 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100" dirty="0">
                          <a:latin typeface="MS PGothic"/>
                          <a:cs typeface="MS PGothic"/>
                        </a:rPr>
                        <a:t>休</a:t>
                      </a:r>
                      <a:r>
                        <a:rPr sz="1000" spc="130" dirty="0">
                          <a:latin typeface="MS PGothic"/>
                          <a:cs typeface="MS PGothic"/>
                        </a:rPr>
                        <a:t>憩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3</a:t>
                      </a:r>
                      <a:r>
                        <a:rPr sz="1000" spc="-13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回 </a:t>
                      </a:r>
                      <a:r>
                        <a:rPr sz="1000" spc="-8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＝＝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＝ </a:t>
                      </a:r>
                      <a:r>
                        <a:rPr sz="1000" spc="-3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100" dirty="0">
                          <a:latin typeface="MS PGothic"/>
                          <a:cs typeface="MS PGothic"/>
                        </a:rPr>
                        <a:t>鳥取</a:t>
                      </a:r>
                      <a:r>
                        <a:rPr sz="1000" spc="140" dirty="0">
                          <a:latin typeface="MS PGothic"/>
                          <a:cs typeface="MS PGothic"/>
                        </a:rPr>
                        <a:t>西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I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C 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 ＝</a:t>
                      </a:r>
                      <a:r>
                        <a:rPr sz="1000" spc="-40" dirty="0">
                          <a:latin typeface="MS PGothic"/>
                          <a:cs typeface="MS PGothic"/>
                        </a:rPr>
                        <a:t>＝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＝ 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100" dirty="0">
                          <a:latin typeface="MS PGothic"/>
                          <a:cs typeface="MS PGothic"/>
                        </a:rPr>
                        <a:t>鳥取砂</a:t>
                      </a:r>
                      <a:r>
                        <a:rPr sz="1000" spc="-85" dirty="0">
                          <a:latin typeface="MS PGothic"/>
                          <a:cs typeface="MS PGothic"/>
                        </a:rPr>
                        <a:t>丘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・</a:t>
                      </a:r>
                      <a:r>
                        <a:rPr sz="1000" spc="-100" dirty="0">
                          <a:latin typeface="MS PGothic"/>
                          <a:cs typeface="MS PGothic"/>
                        </a:rPr>
                        <a:t>鳥取砂丘</a:t>
                      </a:r>
                      <a:r>
                        <a:rPr sz="1000" spc="-85" dirty="0">
                          <a:latin typeface="MS PGothic"/>
                          <a:cs typeface="MS PGothic"/>
                        </a:rPr>
                        <a:t>砂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の</a:t>
                      </a:r>
                      <a:r>
                        <a:rPr sz="1000" spc="-100" dirty="0">
                          <a:latin typeface="MS PGothic"/>
                          <a:cs typeface="MS PGothic"/>
                        </a:rPr>
                        <a:t>美術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館 </a:t>
                      </a:r>
                      <a:r>
                        <a:rPr sz="1000" spc="-8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＝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＝ 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 は</a:t>
                      </a:r>
                      <a:r>
                        <a:rPr sz="1000" spc="-40" dirty="0">
                          <a:latin typeface="MS PGothic"/>
                          <a:cs typeface="MS PGothic"/>
                        </a:rPr>
                        <a:t>わ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い</a:t>
                      </a:r>
                      <a:r>
                        <a:rPr sz="1000" spc="-100" dirty="0">
                          <a:latin typeface="MS PGothic"/>
                          <a:cs typeface="MS PGothic"/>
                        </a:rPr>
                        <a:t>温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泉 </a:t>
                      </a:r>
                      <a:r>
                        <a:rPr sz="1000" spc="-8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ま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た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は 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100" dirty="0">
                          <a:latin typeface="MS PGothic"/>
                          <a:cs typeface="MS PGothic"/>
                        </a:rPr>
                        <a:t>三朝温</a:t>
                      </a:r>
                      <a:r>
                        <a:rPr sz="1000" spc="-85" dirty="0">
                          <a:latin typeface="MS PGothic"/>
                          <a:cs typeface="MS PGothic"/>
                        </a:rPr>
                        <a:t>泉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（</a:t>
                      </a:r>
                      <a:r>
                        <a:rPr sz="1000" spc="-85" dirty="0">
                          <a:latin typeface="MS PGothic"/>
                          <a:cs typeface="MS PGothic"/>
                        </a:rPr>
                        <a:t>泊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）  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7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: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3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0</a:t>
                      </a:r>
                      <a:r>
                        <a:rPr sz="1000" spc="-13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頃	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（</a:t>
                      </a:r>
                      <a:r>
                        <a:rPr sz="1000" spc="-100" dirty="0">
                          <a:latin typeface="MS PGothic"/>
                          <a:cs typeface="MS PGothic"/>
                        </a:rPr>
                        <a:t>弁</a:t>
                      </a:r>
                      <a:r>
                        <a:rPr sz="1000" spc="-85" dirty="0">
                          <a:latin typeface="MS PGothic"/>
                          <a:cs typeface="MS PGothic"/>
                        </a:rPr>
                        <a:t>当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）	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14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: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3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0	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16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: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1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5	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17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: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1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0</a:t>
                      </a:r>
                      <a:r>
                        <a:rPr sz="1000" spc="-13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頃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88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59765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sz="1200" dirty="0">
                          <a:latin typeface="MS PGothic"/>
                          <a:cs typeface="MS PGothic"/>
                        </a:rPr>
                        <a:t>【</a:t>
                      </a:r>
                      <a:r>
                        <a:rPr sz="1200" spc="28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200" spc="-100" dirty="0">
                          <a:latin typeface="MS PGothic"/>
                          <a:cs typeface="MS PGothic"/>
                        </a:rPr>
                        <a:t>鳥取</a:t>
                      </a:r>
                      <a:r>
                        <a:rPr sz="1200" dirty="0">
                          <a:latin typeface="MS PGothic"/>
                          <a:cs typeface="MS PGothic"/>
                        </a:rPr>
                        <a:t>県</a:t>
                      </a:r>
                      <a:r>
                        <a:rPr sz="1200" spc="25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200" dirty="0">
                          <a:latin typeface="MS PGothic"/>
                          <a:cs typeface="MS PGothic"/>
                        </a:rPr>
                        <a:t>】</a:t>
                      </a:r>
                      <a:endParaRPr sz="1200">
                        <a:latin typeface="MS PGothic"/>
                        <a:cs typeface="MS PGothic"/>
                      </a:endParaRPr>
                    </a:p>
                    <a:p>
                      <a:pPr marL="441959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spc="-50" dirty="0">
                          <a:latin typeface="MS PGothic"/>
                          <a:cs typeface="MS PGothic"/>
                        </a:rPr>
                        <a:t>はわ</a:t>
                      </a:r>
                      <a:r>
                        <a:rPr sz="1200" spc="-55" dirty="0">
                          <a:latin typeface="MS PGothic"/>
                          <a:cs typeface="MS PGothic"/>
                        </a:rPr>
                        <a:t>い</a:t>
                      </a:r>
                      <a:r>
                        <a:rPr sz="1200" spc="-100" dirty="0">
                          <a:latin typeface="MS PGothic"/>
                          <a:cs typeface="MS PGothic"/>
                        </a:rPr>
                        <a:t>温</a:t>
                      </a:r>
                      <a:r>
                        <a:rPr sz="1200" spc="-85" dirty="0">
                          <a:latin typeface="MS PGothic"/>
                          <a:cs typeface="MS PGothic"/>
                        </a:rPr>
                        <a:t>泉</a:t>
                      </a:r>
                      <a:r>
                        <a:rPr sz="1200" spc="-60" dirty="0">
                          <a:latin typeface="MS PGothic"/>
                          <a:cs typeface="MS PGothic"/>
                        </a:rPr>
                        <a:t>・</a:t>
                      </a:r>
                      <a:r>
                        <a:rPr sz="1200" spc="-100" dirty="0">
                          <a:latin typeface="MS PGothic"/>
                          <a:cs typeface="MS PGothic"/>
                        </a:rPr>
                        <a:t>三朝温</a:t>
                      </a:r>
                      <a:r>
                        <a:rPr sz="1200" dirty="0">
                          <a:latin typeface="MS PGothic"/>
                          <a:cs typeface="MS PGothic"/>
                        </a:rPr>
                        <a:t>泉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866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13">
                  <a:txBody>
                    <a:bodyPr/>
                    <a:lstStyle/>
                    <a:p>
                      <a:pPr marL="2084705">
                        <a:lnSpc>
                          <a:spcPts val="1075"/>
                        </a:lnSpc>
                        <a:spcBef>
                          <a:spcPts val="70"/>
                        </a:spcBef>
                      </a:pPr>
                      <a:r>
                        <a:rPr sz="900" spc="-65" dirty="0">
                          <a:latin typeface="MS PGothic"/>
                          <a:cs typeface="MS PGothic"/>
                        </a:rPr>
                        <a:t>※</a:t>
                      </a:r>
                      <a:r>
                        <a:rPr sz="900" spc="-100" dirty="0">
                          <a:latin typeface="MS PGothic"/>
                          <a:cs typeface="MS PGothic"/>
                        </a:rPr>
                        <a:t>班別活動</a:t>
                      </a:r>
                      <a:r>
                        <a:rPr sz="900" spc="-60" dirty="0">
                          <a:latin typeface="MS PGothic"/>
                          <a:cs typeface="MS PGothic"/>
                        </a:rPr>
                        <a:t>に</a:t>
                      </a:r>
                      <a:r>
                        <a:rPr sz="900" spc="-50" dirty="0">
                          <a:latin typeface="MS PGothic"/>
                          <a:cs typeface="MS PGothic"/>
                        </a:rPr>
                        <a:t>お</a:t>
                      </a:r>
                      <a:r>
                        <a:rPr sz="900" spc="-65" dirty="0">
                          <a:latin typeface="MS PGothic"/>
                          <a:cs typeface="MS PGothic"/>
                        </a:rPr>
                        <a:t>す</a:t>
                      </a:r>
                      <a:r>
                        <a:rPr sz="900" spc="-50" dirty="0">
                          <a:latin typeface="MS PGothic"/>
                          <a:cs typeface="MS PGothic"/>
                        </a:rPr>
                        <a:t>す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め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T="88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19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13">
                  <a:txBody>
                    <a:bodyPr/>
                    <a:lstStyle/>
                    <a:p>
                      <a:pPr marL="176530">
                        <a:lnSpc>
                          <a:spcPts val="1170"/>
                        </a:lnSpc>
                        <a:spcBef>
                          <a:spcPts val="5"/>
                        </a:spcBef>
                      </a:pPr>
                      <a:r>
                        <a:rPr sz="1000" spc="-45" dirty="0">
                          <a:latin typeface="MS PGothic"/>
                          <a:cs typeface="MS PGothic"/>
                        </a:rPr>
                        <a:t>は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わ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い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温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泉</a:t>
                      </a:r>
                      <a:r>
                        <a:rPr sz="1000" spc="21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ま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た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は</a:t>
                      </a:r>
                      <a:r>
                        <a:rPr sz="1000" spc="25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三朝温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泉</a:t>
                      </a:r>
                      <a:r>
                        <a:rPr sz="1000" spc="22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30" dirty="0">
                          <a:latin typeface="MS PGothic"/>
                          <a:cs typeface="MS PGothic"/>
                        </a:rPr>
                        <a:t>＝＝</a:t>
                      </a:r>
                      <a:r>
                        <a:rPr sz="1000" spc="25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水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木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し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げ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るロー</a:t>
                      </a:r>
                      <a:r>
                        <a:rPr sz="1000" spc="-65" dirty="0">
                          <a:latin typeface="MS PGothic"/>
                          <a:cs typeface="MS PGothic"/>
                        </a:rPr>
                        <a:t>ド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散策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…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水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木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し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げ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る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記念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館</a:t>
                      </a:r>
                      <a:r>
                        <a:rPr sz="1000" spc="22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30" dirty="0">
                          <a:latin typeface="MS PGothic"/>
                          <a:cs typeface="MS PGothic"/>
                        </a:rPr>
                        <a:t>＝＝</a:t>
                      </a:r>
                      <a:r>
                        <a:rPr sz="1000" spc="254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江島大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橋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（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べ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た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踏</a:t>
                      </a:r>
                      <a:r>
                        <a:rPr sz="1000" spc="-65" dirty="0">
                          <a:latin typeface="MS PGothic"/>
                          <a:cs typeface="MS PGothic"/>
                        </a:rPr>
                        <a:t>み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坂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）</a:t>
                      </a:r>
                      <a:r>
                        <a:rPr sz="1000" spc="26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30" dirty="0">
                          <a:latin typeface="MS PGothic"/>
                          <a:cs typeface="MS PGothic"/>
                        </a:rPr>
                        <a:t>＝＝</a:t>
                      </a:r>
                      <a:r>
                        <a:rPr sz="1000" spc="25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安来節演芸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館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（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昼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食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）・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足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立美術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館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6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98177">
                <a:tc>
                  <a:txBody>
                    <a:bodyPr/>
                    <a:lstStyle/>
                    <a:p>
                      <a:pPr marL="126364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sz="1800" dirty="0">
                          <a:latin typeface="MS PGothic"/>
                          <a:cs typeface="MS PGothic"/>
                        </a:rPr>
                        <a:t>２</a:t>
                      </a:r>
                      <a:endParaRPr sz="1800">
                        <a:latin typeface="MS PGothic"/>
                        <a:cs typeface="MS PGothic"/>
                      </a:endParaRPr>
                    </a:p>
                  </a:txBody>
                  <a:tcPr marL="0" marR="0" marT="11176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sz="1200" spc="-50" dirty="0">
                          <a:latin typeface="MS PGothic"/>
                          <a:cs typeface="MS PGothic"/>
                        </a:rPr>
                        <a:t>＊／＊＊</a:t>
                      </a:r>
                      <a:endParaRPr sz="1200">
                        <a:latin typeface="MS PGothic"/>
                        <a:cs typeface="MS P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spc="-50" dirty="0">
                          <a:latin typeface="MS PGothic"/>
                          <a:cs typeface="MS PGothic"/>
                        </a:rPr>
                        <a:t>（＊）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T="603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13">
                  <a:txBody>
                    <a:bodyPr/>
                    <a:lstStyle/>
                    <a:p>
                      <a:pPr marL="254000">
                        <a:lnSpc>
                          <a:spcPct val="100000"/>
                        </a:lnSpc>
                        <a:spcBef>
                          <a:spcPts val="25"/>
                        </a:spcBef>
                        <a:tabLst>
                          <a:tab pos="2086610" algn="l"/>
                          <a:tab pos="3763010" algn="l"/>
                          <a:tab pos="4558665" algn="l"/>
                          <a:tab pos="5431790" algn="l"/>
                          <a:tab pos="6148070" algn="l"/>
                          <a:tab pos="7568565" algn="l"/>
                        </a:tabLst>
                      </a:pPr>
                      <a:r>
                        <a:rPr sz="1000" spc="-40" dirty="0">
                          <a:latin typeface="MS PGothic"/>
                          <a:cs typeface="MS PGothic"/>
                        </a:rPr>
                        <a:t>8:30	9:30	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10:30	10:45	11:00	11:40	14:30</a:t>
                      </a:r>
                      <a:endParaRPr sz="1000">
                        <a:latin typeface="MS PGothic"/>
                        <a:cs typeface="MS P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135890" algn="r">
                        <a:lnSpc>
                          <a:spcPts val="1190"/>
                        </a:lnSpc>
                      </a:pPr>
                      <a:r>
                        <a:rPr sz="1000" spc="-35" dirty="0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sz="1000" spc="229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出雲大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社</a:t>
                      </a:r>
                      <a:r>
                        <a:rPr sz="1000" spc="20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40" dirty="0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sz="1000" spc="25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玉造温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泉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（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泊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）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317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01600" algn="ctr">
                        <a:lnSpc>
                          <a:spcPts val="1400"/>
                        </a:lnSpc>
                      </a:pPr>
                      <a:r>
                        <a:rPr sz="1200" dirty="0">
                          <a:latin typeface="MS PGothic"/>
                          <a:cs typeface="MS PGothic"/>
                        </a:rPr>
                        <a:t>【</a:t>
                      </a:r>
                      <a:r>
                        <a:rPr sz="1200" spc="28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200" spc="-100" dirty="0">
                          <a:latin typeface="MS PGothic"/>
                          <a:cs typeface="MS PGothic"/>
                        </a:rPr>
                        <a:t>島根</a:t>
                      </a:r>
                      <a:r>
                        <a:rPr sz="1200" dirty="0">
                          <a:latin typeface="MS PGothic"/>
                          <a:cs typeface="MS PGothic"/>
                        </a:rPr>
                        <a:t>県</a:t>
                      </a:r>
                      <a:r>
                        <a:rPr sz="1200" spc="25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200" dirty="0">
                          <a:latin typeface="MS PGothic"/>
                          <a:cs typeface="MS PGothic"/>
                        </a:rPr>
                        <a:t>】</a:t>
                      </a:r>
                      <a:endParaRPr sz="1200">
                        <a:latin typeface="MS PGothic"/>
                        <a:cs typeface="MS PGothic"/>
                      </a:endParaRPr>
                    </a:p>
                    <a:p>
                      <a:pPr marL="13335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spc="-100" dirty="0">
                          <a:latin typeface="MS PGothic"/>
                          <a:cs typeface="MS PGothic"/>
                        </a:rPr>
                        <a:t>玉造温泉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97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13">
                  <a:txBody>
                    <a:bodyPr/>
                    <a:lstStyle/>
                    <a:p>
                      <a:pPr marR="391160" algn="r">
                        <a:lnSpc>
                          <a:spcPct val="100000"/>
                        </a:lnSpc>
                        <a:spcBef>
                          <a:spcPts val="5"/>
                        </a:spcBef>
                        <a:tabLst>
                          <a:tab pos="1043940" algn="l"/>
                        </a:tabLst>
                      </a:pPr>
                      <a:r>
                        <a:rPr sz="1000" spc="-45" dirty="0">
                          <a:latin typeface="MS PGothic"/>
                          <a:cs typeface="MS PGothic"/>
                        </a:rPr>
                        <a:t>15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: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4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0 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 16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: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4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0	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17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: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3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0</a:t>
                      </a:r>
                      <a:r>
                        <a:rPr sz="1000" spc="-13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頃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6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898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marL="126364">
                        <a:lnSpc>
                          <a:spcPct val="100000"/>
                        </a:lnSpc>
                      </a:pPr>
                      <a:r>
                        <a:rPr sz="1800" dirty="0">
                          <a:latin typeface="MS PGothic"/>
                          <a:cs typeface="MS PGothic"/>
                        </a:rPr>
                        <a:t>３</a:t>
                      </a:r>
                      <a:endParaRPr sz="1800">
                        <a:latin typeface="MS PGothic"/>
                        <a:cs typeface="MS P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0" dirty="0">
                          <a:latin typeface="MS PGothic"/>
                          <a:cs typeface="MS PGothic"/>
                        </a:rPr>
                        <a:t>＊／＊＊</a:t>
                      </a:r>
                      <a:endParaRPr sz="1200">
                        <a:latin typeface="MS PGothic"/>
                        <a:cs typeface="MS PGothic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spc="-35" dirty="0">
                          <a:latin typeface="MS PGothic"/>
                          <a:cs typeface="MS PGothic"/>
                        </a:rPr>
                        <a:t>（＊）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1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234315" marR="3217545" indent="-58419">
                        <a:lnSpc>
                          <a:spcPct val="108000"/>
                        </a:lnSpc>
                        <a:tabLst>
                          <a:tab pos="2061845" algn="l"/>
                          <a:tab pos="2467610" algn="l"/>
                          <a:tab pos="4279265" algn="l"/>
                        </a:tabLst>
                      </a:pPr>
                      <a:r>
                        <a:rPr sz="1000" spc="-105" dirty="0">
                          <a:latin typeface="MS PGothic"/>
                          <a:cs typeface="MS PGothic"/>
                        </a:rPr>
                        <a:t>玉造温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泉</a:t>
                      </a:r>
                      <a:r>
                        <a:rPr sz="1000" spc="21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40" dirty="0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sz="1000" spc="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休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憩</a:t>
                      </a:r>
                      <a:r>
                        <a:rPr sz="1000" spc="-65" dirty="0">
                          <a:latin typeface="MS PGothic"/>
                          <a:cs typeface="MS PGothic"/>
                        </a:rPr>
                        <a:t>２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回</a:t>
                      </a:r>
                      <a:r>
                        <a:rPr sz="1000" spc="204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35" dirty="0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sz="1000" spc="-1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姫路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城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（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昼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食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）</a:t>
                      </a:r>
                      <a:r>
                        <a:rPr sz="1000" spc="254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sz="1000" spc="1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休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憩</a:t>
                      </a:r>
                      <a:r>
                        <a:rPr sz="1000" spc="-65" dirty="0">
                          <a:latin typeface="MS PGothic"/>
                          <a:cs typeface="MS PGothic"/>
                        </a:rPr>
                        <a:t>３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回</a:t>
                      </a:r>
                      <a:r>
                        <a:rPr sz="1000" spc="21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40" dirty="0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sz="1000" spc="-1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富山市内 </a:t>
                      </a:r>
                      <a:r>
                        <a:rPr sz="1000" spc="-40" dirty="0">
                          <a:latin typeface="MS PGothic"/>
                          <a:cs typeface="MS PGothic"/>
                        </a:rPr>
                        <a:t>8:30	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12:00	14:30	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20:30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2028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050" spc="-100" dirty="0">
                          <a:latin typeface="MS PGothic"/>
                          <a:cs typeface="MS PGothic"/>
                        </a:rPr>
                        <a:t>備考</a:t>
                      </a:r>
                      <a:endParaRPr sz="1050">
                        <a:latin typeface="MS PGothic"/>
                        <a:cs typeface="MS PGothic"/>
                      </a:endParaRPr>
                    </a:p>
                  </a:txBody>
                  <a:tcPr marL="0" marR="0" marT="2984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15">
                  <a:txBody>
                    <a:bodyPr/>
                    <a:lstStyle/>
                    <a:p>
                      <a:pPr marL="189230" indent="-127635">
                        <a:lnSpc>
                          <a:spcPct val="100000"/>
                        </a:lnSpc>
                        <a:spcBef>
                          <a:spcPts val="275"/>
                        </a:spcBef>
                        <a:buSzPct val="90000"/>
                        <a:buChar char="◆"/>
                        <a:tabLst>
                          <a:tab pos="189865" algn="l"/>
                        </a:tabLst>
                      </a:pPr>
                      <a:r>
                        <a:rPr sz="1000" spc="-105" dirty="0">
                          <a:latin typeface="MS PGothic"/>
                          <a:cs typeface="MS PGothic"/>
                        </a:rPr>
                        <a:t>当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日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の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天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候</a:t>
                      </a:r>
                      <a:r>
                        <a:rPr sz="1000" spc="-65" dirty="0">
                          <a:latin typeface="MS PGothic"/>
                          <a:cs typeface="MS PGothic"/>
                        </a:rPr>
                        <a:t>や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道路事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情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に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よ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り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遅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れ</a:t>
                      </a:r>
                      <a:r>
                        <a:rPr sz="1000" spc="-65" dirty="0">
                          <a:latin typeface="MS PGothic"/>
                          <a:cs typeface="MS PGothic"/>
                        </a:rPr>
                        <a:t>る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場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合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が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ご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ざ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い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ま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す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。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349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6032">
                <a:tc gridSpan="2"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000" spc="-100" dirty="0">
                          <a:latin typeface="MS PGothic"/>
                          <a:cs typeface="MS PGothic"/>
                        </a:rPr>
                        <a:t>記入例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46355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900" dirty="0">
                          <a:latin typeface="MS PGothic"/>
                          <a:cs typeface="MS PGothic"/>
                        </a:rPr>
                        <a:t>Ｊ</a:t>
                      </a:r>
                      <a:r>
                        <a:rPr sz="900" spc="16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Ｒ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T="59055" marB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35255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900" spc="-50" dirty="0">
                          <a:latin typeface="MS PGothic"/>
                          <a:cs typeface="MS PGothic"/>
                        </a:rPr>
                        <a:t>――――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T="59055" marB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900" dirty="0">
                          <a:latin typeface="MS PGothic"/>
                          <a:cs typeface="MS PGothic"/>
                        </a:rPr>
                        <a:t>バ</a:t>
                      </a:r>
                      <a:r>
                        <a:rPr sz="900" spc="17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ス</a:t>
                      </a:r>
                      <a:r>
                        <a:rPr sz="900" spc="18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900" spc="-45" dirty="0">
                          <a:latin typeface="MS PGothic"/>
                          <a:cs typeface="MS PGothic"/>
                        </a:rPr>
                        <a:t>========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T="59055" marB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900" dirty="0">
                          <a:latin typeface="MS PGothic"/>
                          <a:cs typeface="MS PGothic"/>
                        </a:rPr>
                        <a:t>船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T="59055" marB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900" spc="-45" dirty="0">
                          <a:latin typeface="MS PGothic"/>
                          <a:cs typeface="MS PGothic"/>
                        </a:rPr>
                        <a:t>～～～～～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T="59055" marB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900" spc="-100" dirty="0">
                          <a:latin typeface="MS PGothic"/>
                          <a:cs typeface="MS PGothic"/>
                        </a:rPr>
                        <a:t>旅館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泊</a:t>
                      </a:r>
                      <a:r>
                        <a:rPr sz="900" spc="7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△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T="59055" marB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900" dirty="0">
                          <a:latin typeface="MS PGothic"/>
                          <a:cs typeface="MS PGothic"/>
                        </a:rPr>
                        <a:t>徒</a:t>
                      </a:r>
                      <a:r>
                        <a:rPr sz="900" spc="10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歩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T="59055" marB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900" spc="-55" dirty="0">
                          <a:latin typeface="MS PGothic"/>
                          <a:cs typeface="MS PGothic"/>
                        </a:rPr>
                        <a:t>・・</a:t>
                      </a:r>
                      <a:r>
                        <a:rPr sz="900" spc="-45" dirty="0">
                          <a:latin typeface="MS PGothic"/>
                          <a:cs typeface="MS PGothic"/>
                        </a:rPr>
                        <a:t>・</a:t>
                      </a:r>
                      <a:r>
                        <a:rPr sz="900" spc="-55" dirty="0">
                          <a:latin typeface="MS PGothic"/>
                          <a:cs typeface="MS PGothic"/>
                        </a:rPr>
                        <a:t>・・</a:t>
                      </a:r>
                      <a:r>
                        <a:rPr sz="900" spc="-45" dirty="0">
                          <a:latin typeface="MS PGothic"/>
                          <a:cs typeface="MS PGothic"/>
                        </a:rPr>
                        <a:t>・</a:t>
                      </a:r>
                      <a:r>
                        <a:rPr sz="900" spc="-55" dirty="0">
                          <a:latin typeface="MS PGothic"/>
                          <a:cs typeface="MS PGothic"/>
                        </a:rPr>
                        <a:t>・</a:t>
                      </a:r>
                      <a:r>
                        <a:rPr sz="900" spc="-45" dirty="0">
                          <a:latin typeface="MS PGothic"/>
                          <a:cs typeface="MS PGothic"/>
                        </a:rPr>
                        <a:t>・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・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T="59055" marB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900" spc="-100" dirty="0">
                          <a:latin typeface="MS PGothic"/>
                          <a:cs typeface="MS PGothic"/>
                        </a:rPr>
                        <a:t>私鉄</a:t>
                      </a:r>
                      <a:r>
                        <a:rPr sz="900" spc="-55" dirty="0">
                          <a:latin typeface="MS PGothic"/>
                          <a:cs typeface="MS PGothic"/>
                        </a:rPr>
                        <a:t>・</a:t>
                      </a:r>
                      <a:r>
                        <a:rPr sz="900" spc="-45" dirty="0">
                          <a:latin typeface="MS PGothic"/>
                          <a:cs typeface="MS PGothic"/>
                        </a:rPr>
                        <a:t>ケ</a:t>
                      </a:r>
                      <a:r>
                        <a:rPr sz="900" spc="-50" dirty="0">
                          <a:latin typeface="MS PGothic"/>
                          <a:cs typeface="MS PGothic"/>
                        </a:rPr>
                        <a:t>ー</a:t>
                      </a:r>
                      <a:r>
                        <a:rPr sz="900" spc="-55" dirty="0">
                          <a:latin typeface="MS PGothic"/>
                          <a:cs typeface="MS PGothic"/>
                        </a:rPr>
                        <a:t>ブ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ル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T="59055" marB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900" spc="-50" dirty="0">
                          <a:latin typeface="MS PGothic"/>
                          <a:cs typeface="MS PGothic"/>
                        </a:rPr>
                        <a:t>艹艹艹</a:t>
                      </a:r>
                      <a:r>
                        <a:rPr sz="900" spc="-65" dirty="0">
                          <a:latin typeface="MS PGothic"/>
                          <a:cs typeface="MS PGothic"/>
                        </a:rPr>
                        <a:t>艹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艹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T="59055" marB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900" spc="-100" dirty="0">
                          <a:latin typeface="MS PGothic"/>
                          <a:cs typeface="MS PGothic"/>
                        </a:rPr>
                        <a:t>飛行機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T="59055" marB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900" spc="-50" dirty="0">
                          <a:latin typeface="MS PGothic"/>
                          <a:cs typeface="MS PGothic"/>
                        </a:rPr>
                        <a:t>→→→→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T="59055" marB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900" spc="-100" dirty="0">
                          <a:latin typeface="MS PGothic"/>
                          <a:cs typeface="MS PGothic"/>
                        </a:rPr>
                        <a:t>車</a:t>
                      </a:r>
                      <a:r>
                        <a:rPr sz="900" spc="-110" dirty="0">
                          <a:latin typeface="MS PGothic"/>
                          <a:cs typeface="MS PGothic"/>
                        </a:rPr>
                        <a:t>中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泊</a:t>
                      </a:r>
                      <a:r>
                        <a:rPr sz="900" spc="114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▲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T="59055" marB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83511" y="6349489"/>
            <a:ext cx="208457" cy="120566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10982706" y="1508506"/>
            <a:ext cx="143700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100" dirty="0">
                <a:latin typeface="MS Gothic"/>
                <a:cs typeface="MS Gothic"/>
              </a:rPr>
              <a:t>（</a:t>
            </a:r>
            <a:r>
              <a:rPr sz="1100" spc="-110" dirty="0">
                <a:latin typeface="MS Gothic"/>
                <a:cs typeface="MS Gothic"/>
              </a:rPr>
              <a:t>公社</a:t>
            </a:r>
            <a:r>
              <a:rPr sz="1100" spc="-100" dirty="0">
                <a:latin typeface="MS Gothic"/>
                <a:cs typeface="MS Gothic"/>
              </a:rPr>
              <a:t>）</a:t>
            </a:r>
            <a:r>
              <a:rPr sz="1100" spc="-110" dirty="0">
                <a:latin typeface="MS Gothic"/>
                <a:cs typeface="MS Gothic"/>
              </a:rPr>
              <a:t>鳥取</a:t>
            </a:r>
            <a:r>
              <a:rPr sz="1100" spc="-100" dirty="0">
                <a:latin typeface="MS Gothic"/>
                <a:cs typeface="MS Gothic"/>
              </a:rPr>
              <a:t>県</a:t>
            </a:r>
            <a:r>
              <a:rPr sz="1100" spc="-110" dirty="0">
                <a:latin typeface="MS Gothic"/>
                <a:cs typeface="MS Gothic"/>
              </a:rPr>
              <a:t>観光</a:t>
            </a:r>
            <a:r>
              <a:rPr sz="1100" spc="-100" dirty="0">
                <a:latin typeface="MS Gothic"/>
                <a:cs typeface="MS Gothic"/>
              </a:rPr>
              <a:t>連</a:t>
            </a:r>
            <a:r>
              <a:rPr sz="1100" dirty="0">
                <a:latin typeface="MS Gothic"/>
                <a:cs typeface="MS Gothic"/>
              </a:rPr>
              <a:t>盟</a:t>
            </a:r>
            <a:endParaRPr sz="1100">
              <a:latin typeface="MS Gothic"/>
              <a:cs typeface="MS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131</Words>
  <Application>Microsoft Office PowerPoint</Application>
  <PresentationFormat>ユーザー設定</PresentationFormat>
  <Paragraphs>71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MS PGothic</vt:lpstr>
      <vt:lpstr>MS Gothic</vt:lpstr>
      <vt:lpstr>Calibri</vt:lpstr>
      <vt:lpstr>Times New Roman</vt:lpstr>
      <vt:lpstr>Office Theme</vt:lpstr>
      <vt:lpstr>モデルコース（２泊３日）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ご　　旅　　程　　表</dc:title>
  <dc:creator>（株）ツーリスト関西事務センター</dc:creator>
  <cp:lastModifiedBy>kobayashi</cp:lastModifiedBy>
  <cp:revision>1</cp:revision>
  <dcterms:created xsi:type="dcterms:W3CDTF">2021-10-22T02:37:07Z</dcterms:created>
  <dcterms:modified xsi:type="dcterms:W3CDTF">2021-10-22T03:11:00Z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2021-10-22T00:00:00Z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2021-10-22T00:00:00Z</vt:filetime>
  </property>
</Properties>
</file>