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3106400" cy="9258300"/>
  <p:notesSz cx="13106400" cy="9258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2" y="-12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70073"/>
            <a:ext cx="11140440" cy="19442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4648"/>
            <a:ext cx="9174480" cy="231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5320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49796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708" y="755650"/>
            <a:ext cx="3046983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9055" y="2095754"/>
            <a:ext cx="11864340" cy="6251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56176" y="8610219"/>
            <a:ext cx="4194048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5320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436608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2585">
              <a:lnSpc>
                <a:spcPct val="100000"/>
              </a:lnSpc>
              <a:spcBef>
                <a:spcPts val="95"/>
              </a:spcBef>
            </a:pPr>
            <a:r>
              <a:rPr spc="-50" dirty="0"/>
              <a:t>モ</a:t>
            </a:r>
            <a:r>
              <a:rPr spc="-55" dirty="0"/>
              <a:t>デルコース</a:t>
            </a:r>
            <a:r>
              <a:rPr spc="-50" dirty="0"/>
              <a:t>（２</a:t>
            </a:r>
            <a:r>
              <a:rPr spc="-90" dirty="0"/>
              <a:t>泊</a:t>
            </a:r>
            <a:r>
              <a:rPr spc="-70" dirty="0"/>
              <a:t>３</a:t>
            </a:r>
            <a:r>
              <a:rPr spc="-90" dirty="0"/>
              <a:t>日）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9055" y="1426718"/>
          <a:ext cx="7991473" cy="4983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290"/>
                <a:gridCol w="1288415"/>
                <a:gridCol w="901065"/>
                <a:gridCol w="1008379"/>
                <a:gridCol w="1081404"/>
                <a:gridCol w="901700"/>
                <a:gridCol w="2522220"/>
              </a:tblGrid>
              <a:tr h="272796">
                <a:tc rowSpan="2">
                  <a:txBody>
                    <a:bodyPr/>
                    <a:lstStyle/>
                    <a:p>
                      <a:pPr marL="86360" marR="66675">
                        <a:lnSpc>
                          <a:spcPct val="108000"/>
                        </a:lnSpc>
                        <a:spcBef>
                          <a:spcPts val="570"/>
                        </a:spcBef>
                      </a:pPr>
                      <a:r>
                        <a:rPr sz="1000" dirty="0">
                          <a:latin typeface="MS PGothic"/>
                          <a:cs typeface="MS PGothic"/>
                        </a:rPr>
                        <a:t>行 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方</a:t>
                      </a:r>
                      <a:r>
                        <a:rPr sz="120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面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337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200" spc="-55" dirty="0">
                          <a:latin typeface="MS PGothic"/>
                          <a:cs typeface="MS PGothic"/>
                        </a:rPr>
                        <a:t>ク</a:t>
                      </a:r>
                      <a:r>
                        <a:rPr sz="1200" spc="-50" dirty="0">
                          <a:latin typeface="MS PGothic"/>
                          <a:cs typeface="MS PGothic"/>
                        </a:rPr>
                        <a:t>ラ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ス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68135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徒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581660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写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00" spc="1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758825" algn="l"/>
                        </a:tabLst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日	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食事条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件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朝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／</a:t>
                      </a:r>
                      <a:r>
                        <a:rPr sz="1000" spc="-95" dirty="0">
                          <a:latin typeface="MS PGothic"/>
                          <a:cs typeface="MS PGothic"/>
                        </a:rPr>
                        <a:t>昼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／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夕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２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5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23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8135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引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率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18490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添乗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員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dirty="0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52260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旅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館	泊</a:t>
                      </a:r>
                      <a:r>
                        <a:rPr sz="1000" spc="19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車船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中</a:t>
                      </a:r>
                      <a:r>
                        <a:rPr sz="1000" spc="19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〆泊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5708" y="1926081"/>
            <a:ext cx="28219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19810" algn="l"/>
                <a:tab pos="1290955" algn="l"/>
                <a:tab pos="1560830" algn="l"/>
                <a:tab pos="2223770" algn="l"/>
                <a:tab pos="2493645" algn="l"/>
              </a:tabLst>
            </a:pPr>
            <a:r>
              <a:rPr sz="1000" spc="-60" dirty="0">
                <a:latin typeface="MS PGothic"/>
                <a:cs typeface="MS PGothic"/>
              </a:rPr>
              <a:t>ご</a:t>
            </a:r>
            <a:r>
              <a:rPr sz="1000" spc="-90" dirty="0">
                <a:latin typeface="MS PGothic"/>
                <a:cs typeface="MS PGothic"/>
              </a:rPr>
              <a:t>旅</a:t>
            </a:r>
            <a:r>
              <a:rPr sz="1000" spc="-105" dirty="0">
                <a:latin typeface="MS PGothic"/>
                <a:cs typeface="MS PGothic"/>
              </a:rPr>
              <a:t>行期</a:t>
            </a:r>
            <a:r>
              <a:rPr sz="1000" spc="-90" dirty="0">
                <a:latin typeface="MS PGothic"/>
                <a:cs typeface="MS PGothic"/>
              </a:rPr>
              <a:t>日</a:t>
            </a:r>
            <a:r>
              <a:rPr sz="1000" spc="-60" dirty="0">
                <a:latin typeface="MS PGothic"/>
                <a:cs typeface="MS PGothic"/>
              </a:rPr>
              <a:t>：</a:t>
            </a:r>
            <a:r>
              <a:rPr sz="1000" spc="-105" dirty="0">
                <a:latin typeface="MS PGothic"/>
                <a:cs typeface="MS PGothic"/>
              </a:rPr>
              <a:t>令</a:t>
            </a:r>
            <a:r>
              <a:rPr sz="1000" spc="-5" dirty="0">
                <a:latin typeface="MS PGothic"/>
                <a:cs typeface="MS PGothic"/>
              </a:rPr>
              <a:t>和	年	月	</a:t>
            </a:r>
            <a:r>
              <a:rPr sz="1000" spc="-90" dirty="0">
                <a:latin typeface="MS PGothic"/>
                <a:cs typeface="MS PGothic"/>
              </a:rPr>
              <a:t>日</a:t>
            </a:r>
            <a:r>
              <a:rPr sz="1000" spc="-5" dirty="0">
                <a:latin typeface="MS PGothic"/>
                <a:cs typeface="MS PGothic"/>
              </a:rPr>
              <a:t>（</a:t>
            </a:r>
            <a:r>
              <a:rPr sz="1000" spc="265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）</a:t>
            </a:r>
            <a:r>
              <a:rPr sz="1000" spc="265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～	月	</a:t>
            </a:r>
            <a:r>
              <a:rPr sz="1000" spc="-90" dirty="0">
                <a:latin typeface="MS PGothic"/>
                <a:cs typeface="MS PGothic"/>
              </a:rPr>
              <a:t>日</a:t>
            </a:r>
            <a:r>
              <a:rPr sz="1000" spc="-5" dirty="0">
                <a:latin typeface="MS PGothic"/>
                <a:cs typeface="MS PGothic"/>
              </a:rPr>
              <a:t>（</a:t>
            </a:r>
            <a:r>
              <a:rPr sz="1000" spc="190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）</a:t>
            </a:r>
            <a:endParaRPr sz="1000">
              <a:latin typeface="MS PGothic"/>
              <a:cs typeface="MS P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51157" y="1926081"/>
            <a:ext cx="10147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MS PGothic"/>
                <a:cs typeface="MS PGothic"/>
              </a:rPr>
              <a:t>2</a:t>
            </a:r>
            <a:r>
              <a:rPr sz="1000" spc="-60" dirty="0">
                <a:latin typeface="MS PGothic"/>
                <a:cs typeface="MS PGothic"/>
              </a:rPr>
              <a:t>02</a:t>
            </a:r>
            <a:r>
              <a:rPr sz="1000" spc="-5" dirty="0">
                <a:latin typeface="MS PGothic"/>
                <a:cs typeface="MS PGothic"/>
              </a:rPr>
              <a:t>1</a:t>
            </a:r>
            <a:r>
              <a:rPr sz="1000" spc="-130" dirty="0">
                <a:latin typeface="MS PGothic"/>
                <a:cs typeface="MS PGothic"/>
              </a:rPr>
              <a:t> </a:t>
            </a:r>
            <a:r>
              <a:rPr sz="1000" spc="-90" dirty="0">
                <a:latin typeface="MS PGothic"/>
                <a:cs typeface="MS PGothic"/>
              </a:rPr>
              <a:t>年</a:t>
            </a:r>
            <a:r>
              <a:rPr sz="1000" spc="-65" dirty="0">
                <a:latin typeface="MS PGothic"/>
                <a:cs typeface="MS PGothic"/>
              </a:rPr>
              <a:t>９</a:t>
            </a:r>
            <a:r>
              <a:rPr sz="1000" spc="-90" dirty="0">
                <a:latin typeface="MS PGothic"/>
                <a:cs typeface="MS PGothic"/>
              </a:rPr>
              <a:t>月</a:t>
            </a:r>
            <a:r>
              <a:rPr sz="1000" spc="-65" dirty="0">
                <a:latin typeface="MS PGothic"/>
                <a:cs typeface="MS PGothic"/>
              </a:rPr>
              <a:t>１</a:t>
            </a:r>
            <a:r>
              <a:rPr sz="1000" spc="-105" dirty="0">
                <a:latin typeface="MS PGothic"/>
                <a:cs typeface="MS PGothic"/>
              </a:rPr>
              <a:t>日作成</a:t>
            </a:r>
            <a:endParaRPr sz="1000">
              <a:latin typeface="MS PGothic"/>
              <a:cs typeface="MS P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140467"/>
              </p:ext>
            </p:extLst>
          </p:nvPr>
        </p:nvGraphicFramePr>
        <p:xfrm>
          <a:off x="829055" y="2095754"/>
          <a:ext cx="11835127" cy="62329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130"/>
                <a:gridCol w="84454"/>
                <a:gridCol w="427354"/>
                <a:gridCol w="402590"/>
                <a:gridCol w="174624"/>
                <a:gridCol w="3099435"/>
                <a:gridCol w="3930650"/>
                <a:gridCol w="720725"/>
                <a:gridCol w="1078865"/>
                <a:gridCol w="990600"/>
                <a:gridCol w="520700"/>
              </a:tblGrid>
              <a:tr h="272795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0" dirty="0">
                          <a:latin typeface="MS PGothic"/>
                          <a:cs typeface="MS PGothic"/>
                        </a:rPr>
                        <a:t>日次</a:t>
                      </a:r>
                      <a:endParaRPr sz="800" dirty="0">
                        <a:latin typeface="MS PGothic"/>
                        <a:cs typeface="MS PGothic"/>
                      </a:endParaRPr>
                    </a:p>
                  </a:txBody>
                  <a:tcPr marL="0" marR="0" marT="704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月日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1138555" algn="l"/>
                        </a:tabLst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行	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宿泊施設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備</a:t>
                      </a:r>
                      <a:r>
                        <a:rPr sz="1000" spc="1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18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１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＊＊＊＊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年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35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68755" marR="919480" indent="-1290955">
                        <a:lnSpc>
                          <a:spcPct val="108000"/>
                        </a:lnSpc>
                        <a:tabLst>
                          <a:tab pos="682625" algn="l"/>
                          <a:tab pos="1416685" algn="l"/>
                          <a:tab pos="2129155" algn="l"/>
                          <a:tab pos="2150110" algn="l"/>
                          <a:tab pos="2846705" algn="l"/>
                          <a:tab pos="3252470" algn="l"/>
                          <a:tab pos="3907790" algn="l"/>
                          <a:tab pos="5797550" algn="l"/>
                        </a:tabLst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津	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四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日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市	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名古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屋		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広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島</a:t>
                      </a:r>
                      <a:r>
                        <a:rPr sz="100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-1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広島平和記念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資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料館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講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話</a:t>
                      </a:r>
                      <a:r>
                        <a:rPr sz="1000" spc="21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-1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休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憩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２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回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</a:t>
                      </a:r>
                      <a:r>
                        <a:rPr sz="1000" spc="2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-1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玉造温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松江温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 </a:t>
                      </a:r>
                      <a:r>
                        <a:rPr sz="1000" spc="-29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8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3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11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11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3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弁</a:t>
                      </a:r>
                      <a:r>
                        <a:rPr sz="1000" spc="-85" dirty="0">
                          <a:latin typeface="MS PGothic"/>
                          <a:cs typeface="MS PGothic"/>
                        </a:rPr>
                        <a:t>当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）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14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3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18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spc="-1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21665" marR="518159" indent="38100">
                        <a:lnSpc>
                          <a:spcPct val="189200"/>
                        </a:lnSpc>
                        <a:spcBef>
                          <a:spcPts val="385"/>
                        </a:spcBef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【</a:t>
                      </a:r>
                      <a:r>
                        <a:rPr sz="1200" spc="29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島根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県</a:t>
                      </a:r>
                      <a:r>
                        <a:rPr sz="1200" spc="2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】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玉造</a:t>
                      </a:r>
                      <a:r>
                        <a:rPr sz="12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松江温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488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19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87170">
                        <a:lnSpc>
                          <a:spcPct val="100000"/>
                        </a:lnSpc>
                      </a:pPr>
                      <a:r>
                        <a:rPr sz="900" spc="-85" dirty="0">
                          <a:latin typeface="MS PGothic"/>
                          <a:cs typeface="MS PGothic"/>
                        </a:rPr>
                        <a:t>全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ク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ラ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ス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を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２</a:t>
                      </a:r>
                      <a:r>
                        <a:rPr sz="900" spc="-85" dirty="0">
                          <a:latin typeface="MS PGothic"/>
                          <a:cs typeface="MS PGothic"/>
                        </a:rPr>
                        <a:t>班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に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分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0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63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585"/>
                        </a:spcBef>
                        <a:tabLst>
                          <a:tab pos="3418204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玉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造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松江温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22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2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古代出雲歴史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博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物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館</a:t>
                      </a:r>
                      <a:r>
                        <a:rPr sz="1000" spc="22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…</a:t>
                      </a:r>
                      <a:r>
                        <a:rPr sz="1000" spc="25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出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雲大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社	…</a:t>
                      </a:r>
                      <a:r>
                        <a:rPr sz="1000" spc="22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観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光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セ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ンター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いず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も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昼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</a:t>
                      </a:r>
                      <a:r>
                        <a:rPr sz="1000" spc="2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14262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spc="-5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出雲大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社</a:t>
                      </a:r>
                      <a:r>
                        <a:rPr sz="1000" spc="19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…</a:t>
                      </a:r>
                      <a:r>
                        <a:rPr sz="1000" spc="22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古代出雲歴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史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博物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館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742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61203"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1575"/>
                        </a:spcBef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２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2000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219075">
                        <a:lnSpc>
                          <a:spcPct val="100000"/>
                        </a:lnSpc>
                        <a:spcBef>
                          <a:spcPts val="660"/>
                        </a:spcBef>
                        <a:tabLst>
                          <a:tab pos="1412240" algn="l"/>
                          <a:tab pos="4703445" algn="l"/>
                        </a:tabLst>
                      </a:pPr>
                      <a:r>
                        <a:rPr sz="1000" spc="-40" dirty="0">
                          <a:latin typeface="MS PGothic"/>
                          <a:cs typeface="MS PGothic"/>
                        </a:rPr>
                        <a:t>8:30	9:30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12:30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198620" marR="86995" indent="-317500">
                        <a:lnSpc>
                          <a:spcPct val="108000"/>
                        </a:lnSpc>
                        <a:tabLst>
                          <a:tab pos="6057900" algn="l"/>
                        </a:tabLst>
                      </a:pPr>
                      <a:r>
                        <a:rPr sz="1000" spc="-55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【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クラス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別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バス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分散研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修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】</a:t>
                      </a:r>
                      <a:r>
                        <a:rPr sz="1000" spc="29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	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温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17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三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朝温泉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 </a:t>
                      </a:r>
                      <a:r>
                        <a:rPr sz="1000" spc="-29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コ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ス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案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松江市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内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コ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ス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467296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spc="-5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境</a:t>
                      </a:r>
                      <a:r>
                        <a:rPr sz="1000" spc="-85" dirty="0">
                          <a:latin typeface="MS PGothic"/>
                          <a:cs typeface="MS PGothic"/>
                        </a:rPr>
                        <a:t>港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コ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ス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467296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spc="-5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大</a:t>
                      </a:r>
                      <a:r>
                        <a:rPr sz="1000" spc="-85" dirty="0">
                          <a:latin typeface="MS PGothic"/>
                          <a:cs typeface="MS PGothic"/>
                        </a:rPr>
                        <a:t>山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コ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ス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467296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倉吉白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壁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土蔵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群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コ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ス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4671060">
                        <a:lnSpc>
                          <a:spcPct val="100000"/>
                        </a:lnSpc>
                        <a:spcBef>
                          <a:spcPts val="95"/>
                        </a:spcBef>
                        <a:tabLst>
                          <a:tab pos="6136005" algn="l"/>
                        </a:tabLst>
                      </a:pPr>
                      <a:r>
                        <a:rPr sz="1000" spc="-50" dirty="0">
                          <a:latin typeface="MS PGothic"/>
                          <a:cs typeface="MS PGothic"/>
                        </a:rPr>
                        <a:t>※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ご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相</a:t>
                      </a:r>
                      <a:r>
                        <a:rPr sz="1000" spc="-85" dirty="0">
                          <a:latin typeface="MS PGothic"/>
                          <a:cs typeface="MS PGothic"/>
                        </a:rPr>
                        <a:t>談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く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ださ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い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17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spc="-1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838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0675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【</a:t>
                      </a:r>
                      <a:r>
                        <a:rPr sz="1200" spc="28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県</a:t>
                      </a:r>
                      <a:r>
                        <a:rPr sz="1200" spc="2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】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441959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sz="1200" spc="-55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温</a:t>
                      </a:r>
                      <a:r>
                        <a:rPr sz="1200" spc="-8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2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825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23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３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35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1870075">
                        <a:lnSpc>
                          <a:spcPct val="100000"/>
                        </a:lnSpc>
                      </a:pPr>
                      <a:r>
                        <a:rPr sz="900" spc="-85" dirty="0">
                          <a:latin typeface="MS PGothic"/>
                          <a:cs typeface="MS PGothic"/>
                        </a:rPr>
                        <a:t>全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ク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ラス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を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２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班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に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分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割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76530">
                        <a:lnSpc>
                          <a:spcPct val="100000"/>
                        </a:lnSpc>
                      </a:pPr>
                      <a:r>
                        <a:rPr sz="1000" spc="-45" dirty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わ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温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000" spc="25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25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lang="en-US" sz="1000" spc="254" dirty="0" smtClean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0" dirty="0" smtClean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鳥取砂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丘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鳥取砂丘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砂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美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術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館</a:t>
                      </a:r>
                      <a:r>
                        <a:rPr sz="100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25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 err="1">
                          <a:latin typeface="MS PGothic"/>
                          <a:cs typeface="MS PGothic"/>
                        </a:rPr>
                        <a:t>浦富海岸</a:t>
                      </a:r>
                      <a:r>
                        <a:rPr sz="1000" spc="-50" dirty="0" err="1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90" dirty="0" err="1">
                          <a:latin typeface="MS PGothic"/>
                          <a:cs typeface="MS PGothic"/>
                        </a:rPr>
                        <a:t>島</a:t>
                      </a:r>
                      <a:r>
                        <a:rPr sz="1000" spc="-60" dirty="0" err="1">
                          <a:latin typeface="MS PGothic"/>
                          <a:cs typeface="MS PGothic"/>
                        </a:rPr>
                        <a:t>め</a:t>
                      </a:r>
                      <a:r>
                        <a:rPr sz="1000" spc="-55" dirty="0" err="1">
                          <a:latin typeface="MS PGothic"/>
                          <a:cs typeface="MS PGothic"/>
                        </a:rPr>
                        <a:t>ぐ</a:t>
                      </a:r>
                      <a:r>
                        <a:rPr sz="1000" spc="-65" dirty="0" err="1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1000" spc="-105" dirty="0" err="1">
                          <a:latin typeface="MS PGothic"/>
                          <a:cs typeface="MS PGothic"/>
                        </a:rPr>
                        <a:t>遊</a:t>
                      </a:r>
                      <a:r>
                        <a:rPr sz="1000" spc="-90" dirty="0" err="1">
                          <a:latin typeface="MS PGothic"/>
                          <a:cs typeface="MS PGothic"/>
                        </a:rPr>
                        <a:t>覧</a:t>
                      </a:r>
                      <a:r>
                        <a:rPr sz="1000" spc="-5" dirty="0" err="1">
                          <a:latin typeface="MS PGothic"/>
                          <a:cs typeface="MS PGothic"/>
                        </a:rPr>
                        <a:t>船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lang="en-US" sz="1000" spc="220" dirty="0" smtClean="0">
                          <a:latin typeface="MS PGothic"/>
                          <a:cs typeface="MS PGothic"/>
                        </a:rPr>
                        <a:t>  </a:t>
                      </a:r>
                      <a:r>
                        <a:rPr sz="1000" spc="-40" dirty="0" smtClean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250" dirty="0" smtClean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砂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丘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</a:t>
                      </a:r>
                      <a:r>
                        <a:rPr sz="1000" spc="2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 smtClean="0">
                          <a:latin typeface="MS PGothic"/>
                          <a:cs typeface="MS PGothic"/>
                        </a:rPr>
                        <a:t>＝＝＝</a:t>
                      </a:r>
                      <a:endParaRPr sz="1000" dirty="0" smtClean="0">
                        <a:latin typeface="MS PGothic"/>
                        <a:cs typeface="MS PGothic"/>
                      </a:endParaRPr>
                    </a:p>
                    <a:p>
                      <a:pPr marR="2667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spc="-50" dirty="0" smtClean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 err="1" smtClean="0">
                          <a:latin typeface="MS PGothic"/>
                          <a:cs typeface="MS PGothic"/>
                        </a:rPr>
                        <a:t>浦富海</a:t>
                      </a:r>
                      <a:r>
                        <a:rPr sz="1000" spc="-90" dirty="0" err="1" smtClean="0">
                          <a:latin typeface="MS PGothic"/>
                          <a:cs typeface="MS PGothic"/>
                        </a:rPr>
                        <a:t>岸</a:t>
                      </a:r>
                      <a:r>
                        <a:rPr sz="1000" spc="-60" dirty="0" err="1" smtClean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90" dirty="0" err="1" smtClean="0">
                          <a:latin typeface="MS PGothic"/>
                          <a:cs typeface="MS PGothic"/>
                        </a:rPr>
                        <a:t>島</a:t>
                      </a:r>
                      <a:r>
                        <a:rPr sz="1000" spc="-60" dirty="0" err="1" smtClean="0">
                          <a:latin typeface="MS PGothic"/>
                          <a:cs typeface="MS PGothic"/>
                        </a:rPr>
                        <a:t>め</a:t>
                      </a:r>
                      <a:r>
                        <a:rPr sz="1000" spc="-55" dirty="0" err="1" smtClean="0">
                          <a:latin typeface="MS PGothic"/>
                          <a:cs typeface="MS PGothic"/>
                        </a:rPr>
                        <a:t>ぐ</a:t>
                      </a:r>
                      <a:r>
                        <a:rPr sz="1000" spc="-65" dirty="0" err="1" smtClean="0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1000" spc="-105" dirty="0" err="1" smtClean="0">
                          <a:latin typeface="MS PGothic"/>
                          <a:cs typeface="MS PGothic"/>
                        </a:rPr>
                        <a:t>遊覧</a:t>
                      </a:r>
                      <a:r>
                        <a:rPr sz="1000" spc="-5" dirty="0" err="1" smtClean="0">
                          <a:latin typeface="MS PGothic"/>
                          <a:cs typeface="MS PGothic"/>
                        </a:rPr>
                        <a:t>船</a:t>
                      </a:r>
                      <a:r>
                        <a:rPr sz="1000" spc="195" dirty="0" smtClean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35" dirty="0" smtClean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229" dirty="0" smtClean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 err="1" smtClean="0">
                          <a:latin typeface="MS PGothic"/>
                          <a:cs typeface="MS PGothic"/>
                        </a:rPr>
                        <a:t>鳥取砂</a:t>
                      </a:r>
                      <a:r>
                        <a:rPr sz="1000" spc="-90" dirty="0" err="1" smtClean="0">
                          <a:latin typeface="MS PGothic"/>
                          <a:cs typeface="MS PGothic"/>
                        </a:rPr>
                        <a:t>丘</a:t>
                      </a:r>
                      <a:r>
                        <a:rPr sz="1000" spc="-60" dirty="0" err="1" smtClean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 err="1" smtClean="0">
                          <a:latin typeface="MS PGothic"/>
                          <a:cs typeface="MS PGothic"/>
                        </a:rPr>
                        <a:t>鳥取砂丘</a:t>
                      </a:r>
                      <a:r>
                        <a:rPr sz="1000" spc="-90" dirty="0" err="1" smtClean="0">
                          <a:latin typeface="MS PGothic"/>
                          <a:cs typeface="MS PGothic"/>
                        </a:rPr>
                        <a:t>砂</a:t>
                      </a:r>
                      <a:r>
                        <a:rPr sz="1000" spc="-65" dirty="0" err="1" smtClean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105" dirty="0" err="1" smtClean="0">
                          <a:latin typeface="MS PGothic"/>
                          <a:cs typeface="MS PGothic"/>
                        </a:rPr>
                        <a:t>美術</a:t>
                      </a:r>
                      <a:r>
                        <a:rPr sz="1000" spc="-5" dirty="0" err="1" smtClean="0">
                          <a:latin typeface="MS PGothic"/>
                          <a:cs typeface="MS PGothic"/>
                        </a:rPr>
                        <a:t>館</a:t>
                      </a:r>
                      <a:endParaRPr sz="1000" dirty="0" smtClean="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23431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218690" algn="l"/>
                          <a:tab pos="3503929" algn="l"/>
                          <a:tab pos="4221480" algn="l"/>
                          <a:tab pos="5407660" algn="l"/>
                          <a:tab pos="6202680" algn="l"/>
                          <a:tab pos="6687820" algn="l"/>
                        </a:tabLst>
                      </a:pPr>
                      <a:r>
                        <a:rPr sz="1000" spc="-40" dirty="0">
                          <a:latin typeface="MS PGothic"/>
                          <a:cs typeface="MS PGothic"/>
                        </a:rPr>
                        <a:t>8:30	9:20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10:30	10:50	12:00	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12:20	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13:30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03250" marR="5122545" indent="-384175">
                        <a:lnSpc>
                          <a:spcPct val="108000"/>
                        </a:lnSpc>
                        <a:tabLst>
                          <a:tab pos="1243330" algn="l"/>
                          <a:tab pos="1278255" algn="l"/>
                          <a:tab pos="2011680" algn="l"/>
                          <a:tab pos="2668270" algn="l"/>
                        </a:tabLst>
                      </a:pPr>
                      <a:r>
                        <a:rPr sz="1000" spc="-50" dirty="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＝ </a:t>
                      </a:r>
                      <a:r>
                        <a:rPr sz="1000" spc="-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姫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路		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名古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屋	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四</a:t>
                      </a:r>
                      <a:r>
                        <a:rPr sz="1000" spc="-85" dirty="0">
                          <a:latin typeface="MS PGothic"/>
                          <a:cs typeface="MS PGothic"/>
                        </a:rPr>
                        <a:t>日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市	津  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16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3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18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spc="-1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頃</a:t>
                      </a:r>
                    </a:p>
                  </a:txBody>
                  <a:tcPr marL="0" marR="0" marT="50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902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050" spc="-100" dirty="0">
                          <a:latin typeface="MS PGothic"/>
                          <a:cs typeface="MS PGothic"/>
                        </a:rPr>
                        <a:t>備考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298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marL="189230" indent="-127635">
                        <a:lnSpc>
                          <a:spcPct val="100000"/>
                        </a:lnSpc>
                        <a:spcBef>
                          <a:spcPts val="270"/>
                        </a:spcBef>
                        <a:buSzPct val="90000"/>
                        <a:buChar char="◆"/>
                        <a:tabLst>
                          <a:tab pos="18986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当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日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天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候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や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道路事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情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に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よ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遅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れ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る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場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が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ご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ざ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す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。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7"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記入例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Ｊ</a:t>
                      </a:r>
                      <a:r>
                        <a:rPr sz="900" spc="1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Ｒ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778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50" dirty="0">
                          <a:latin typeface="MS PGothic"/>
                          <a:cs typeface="MS PGothic"/>
                        </a:rPr>
                        <a:t>――――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778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455"/>
                        </a:spcBef>
                        <a:tabLst>
                          <a:tab pos="1138555" algn="l"/>
                          <a:tab pos="1450975" algn="l"/>
                          <a:tab pos="2199640" algn="l"/>
                        </a:tabLst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バ</a:t>
                      </a:r>
                      <a:r>
                        <a:rPr sz="900" spc="22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ス</a:t>
                      </a:r>
                      <a:r>
                        <a:rPr sz="900" spc="229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=========	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船	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～～～～～	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旅館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900" spc="11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△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778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5"/>
                        </a:spcBef>
                        <a:tabLst>
                          <a:tab pos="1266190" algn="l"/>
                          <a:tab pos="2138045" algn="l"/>
                          <a:tab pos="3338829" algn="l"/>
                        </a:tabLst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徒</a:t>
                      </a:r>
                      <a:r>
                        <a:rPr sz="900" spc="16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歩</a:t>
                      </a:r>
                      <a:r>
                        <a:rPr sz="900" spc="18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・	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私鉄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・ケ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ブ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ル	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艹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艹艹艹艹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艹	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車中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900" spc="12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778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3511" y="8131304"/>
            <a:ext cx="208457" cy="11994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0982706" y="1508506"/>
            <a:ext cx="14370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0" dirty="0">
                <a:latin typeface="MS Gothic"/>
                <a:cs typeface="MS Gothic"/>
              </a:rPr>
              <a:t>（</a:t>
            </a:r>
            <a:r>
              <a:rPr sz="1100" spc="-110" dirty="0">
                <a:latin typeface="MS Gothic"/>
                <a:cs typeface="MS Gothic"/>
              </a:rPr>
              <a:t>公社</a:t>
            </a:r>
            <a:r>
              <a:rPr sz="1100" spc="-100" dirty="0">
                <a:latin typeface="MS Gothic"/>
                <a:cs typeface="MS Gothic"/>
              </a:rPr>
              <a:t>）</a:t>
            </a:r>
            <a:r>
              <a:rPr sz="1100" spc="-110" dirty="0">
                <a:latin typeface="MS Gothic"/>
                <a:cs typeface="MS Gothic"/>
              </a:rPr>
              <a:t>鳥取</a:t>
            </a:r>
            <a:r>
              <a:rPr sz="1100" spc="-100" dirty="0">
                <a:latin typeface="MS Gothic"/>
                <a:cs typeface="MS Gothic"/>
              </a:rPr>
              <a:t>県</a:t>
            </a:r>
            <a:r>
              <a:rPr sz="1100" spc="-110" dirty="0">
                <a:latin typeface="MS Gothic"/>
                <a:cs typeface="MS Gothic"/>
              </a:rPr>
              <a:t>観光</a:t>
            </a:r>
            <a:r>
              <a:rPr sz="1100" spc="-100" dirty="0">
                <a:latin typeface="MS Gothic"/>
                <a:cs typeface="MS Gothic"/>
              </a:rPr>
              <a:t>連</a:t>
            </a:r>
            <a:r>
              <a:rPr sz="1100" dirty="0">
                <a:latin typeface="MS Gothic"/>
                <a:cs typeface="MS Gothic"/>
              </a:rPr>
              <a:t>盟</a:t>
            </a:r>
            <a:endParaRPr sz="1100">
              <a:latin typeface="MS Gothic"/>
              <a:cs typeface="MS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81400" y="3895725"/>
            <a:ext cx="1981200" cy="426720"/>
          </a:xfrm>
          <a:custGeom>
            <a:avLst/>
            <a:gdLst/>
            <a:ahLst/>
            <a:cxnLst/>
            <a:rect l="l" t="t" r="r" b="b"/>
            <a:pathLst>
              <a:path w="1981200" h="426720">
                <a:moveTo>
                  <a:pt x="71120" y="0"/>
                </a:moveTo>
                <a:lnTo>
                  <a:pt x="43451" y="5593"/>
                </a:lnTo>
                <a:lnTo>
                  <a:pt x="20843" y="20843"/>
                </a:lnTo>
                <a:lnTo>
                  <a:pt x="5593" y="43451"/>
                </a:lnTo>
                <a:lnTo>
                  <a:pt x="0" y="71119"/>
                </a:lnTo>
                <a:lnTo>
                  <a:pt x="0" y="355600"/>
                </a:lnTo>
                <a:lnTo>
                  <a:pt x="5593" y="383268"/>
                </a:lnTo>
                <a:lnTo>
                  <a:pt x="20843" y="405876"/>
                </a:lnTo>
                <a:lnTo>
                  <a:pt x="43451" y="421126"/>
                </a:lnTo>
                <a:lnTo>
                  <a:pt x="71120" y="426719"/>
                </a:lnTo>
                <a:lnTo>
                  <a:pt x="1910079" y="426719"/>
                </a:lnTo>
                <a:lnTo>
                  <a:pt x="1937748" y="421126"/>
                </a:lnTo>
                <a:lnTo>
                  <a:pt x="1960356" y="405876"/>
                </a:lnTo>
                <a:lnTo>
                  <a:pt x="1975606" y="383268"/>
                </a:lnTo>
                <a:lnTo>
                  <a:pt x="1981200" y="355600"/>
                </a:lnTo>
                <a:lnTo>
                  <a:pt x="1981200" y="71119"/>
                </a:lnTo>
                <a:lnTo>
                  <a:pt x="1975606" y="43451"/>
                </a:lnTo>
                <a:lnTo>
                  <a:pt x="1960356" y="20843"/>
                </a:lnTo>
                <a:lnTo>
                  <a:pt x="1937748" y="5593"/>
                </a:lnTo>
                <a:lnTo>
                  <a:pt x="1910079" y="0"/>
                </a:lnTo>
                <a:lnTo>
                  <a:pt x="7112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62450" y="6352540"/>
            <a:ext cx="3533775" cy="426720"/>
          </a:xfrm>
          <a:custGeom>
            <a:avLst/>
            <a:gdLst/>
            <a:ahLst/>
            <a:cxnLst/>
            <a:rect l="l" t="t" r="r" b="b"/>
            <a:pathLst>
              <a:path w="3533775" h="426720">
                <a:moveTo>
                  <a:pt x="71120" y="0"/>
                </a:moveTo>
                <a:lnTo>
                  <a:pt x="43451" y="5593"/>
                </a:lnTo>
                <a:lnTo>
                  <a:pt x="20843" y="20843"/>
                </a:lnTo>
                <a:lnTo>
                  <a:pt x="5593" y="43451"/>
                </a:lnTo>
                <a:lnTo>
                  <a:pt x="0" y="71119"/>
                </a:lnTo>
                <a:lnTo>
                  <a:pt x="0" y="355600"/>
                </a:lnTo>
                <a:lnTo>
                  <a:pt x="5593" y="383268"/>
                </a:lnTo>
                <a:lnTo>
                  <a:pt x="20843" y="405876"/>
                </a:lnTo>
                <a:lnTo>
                  <a:pt x="43451" y="421126"/>
                </a:lnTo>
                <a:lnTo>
                  <a:pt x="71120" y="426719"/>
                </a:lnTo>
                <a:lnTo>
                  <a:pt x="3462654" y="426719"/>
                </a:lnTo>
                <a:lnTo>
                  <a:pt x="3490323" y="421126"/>
                </a:lnTo>
                <a:lnTo>
                  <a:pt x="3512931" y="405876"/>
                </a:lnTo>
                <a:lnTo>
                  <a:pt x="3528181" y="383268"/>
                </a:lnTo>
                <a:lnTo>
                  <a:pt x="3533775" y="355600"/>
                </a:lnTo>
                <a:lnTo>
                  <a:pt x="3533775" y="71119"/>
                </a:lnTo>
                <a:lnTo>
                  <a:pt x="3528181" y="43451"/>
                </a:lnTo>
                <a:lnTo>
                  <a:pt x="3512931" y="20843"/>
                </a:lnTo>
                <a:lnTo>
                  <a:pt x="3490323" y="5593"/>
                </a:lnTo>
                <a:lnTo>
                  <a:pt x="3462654" y="0"/>
                </a:lnTo>
                <a:lnTo>
                  <a:pt x="7112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24125" y="2606040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5">
                <a:moveTo>
                  <a:pt x="0" y="0"/>
                </a:moveTo>
                <a:lnTo>
                  <a:pt x="266700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57550" y="2613660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43250" y="7411720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48100" y="7406640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90975" y="2606040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52950" y="7406640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122</Words>
  <Application>Microsoft Office PowerPoint</Application>
  <PresentationFormat>ユーザー設定</PresentationFormat>
  <Paragraphs>75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PGothic</vt:lpstr>
      <vt:lpstr>MS Gothic</vt:lpstr>
      <vt:lpstr>Calibri</vt:lpstr>
      <vt:lpstr>Times New Roman</vt:lpstr>
      <vt:lpstr>Office Theme</vt:lpstr>
      <vt:lpstr>モデルコース（２泊３日）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モデルコース（２泊３日）</dc:title>
  <cp:lastModifiedBy>kobayashi</cp:lastModifiedBy>
  <cp:revision>1</cp:revision>
  <dcterms:created xsi:type="dcterms:W3CDTF">2021-10-22T02:36:14Z</dcterms:created>
  <dcterms:modified xsi:type="dcterms:W3CDTF">2021-10-22T03:07:08Z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2021-10-22T00:00:00Z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2021-10-22T00:00:00Z</vt:filetime>
  </property>
</Properties>
</file>