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602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27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</a:t>
            </a:r>
            <a:r>
              <a:rPr sz="1000" spc="-5" dirty="0">
                <a:latin typeface="MS PGothic"/>
                <a:cs typeface="MS PGothic"/>
              </a:rPr>
              <a:t>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49099"/>
              </p:ext>
            </p:extLst>
          </p:nvPr>
        </p:nvGraphicFramePr>
        <p:xfrm>
          <a:off x="829055" y="2095754"/>
          <a:ext cx="11842106" cy="600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974725"/>
                <a:gridCol w="314960"/>
                <a:gridCol w="746760"/>
                <a:gridCol w="796289"/>
                <a:gridCol w="1267460"/>
                <a:gridCol w="974724"/>
                <a:gridCol w="1029970"/>
                <a:gridCol w="865504"/>
                <a:gridCol w="721359"/>
                <a:gridCol w="1079500"/>
                <a:gridCol w="991234"/>
                <a:gridCol w="521334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 dirty="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425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61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10">
                  <a:txBody>
                    <a:bodyPr/>
                    <a:lstStyle/>
                    <a:p>
                      <a:pPr marL="2851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う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ず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ら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1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戦争遺跡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をガ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イ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案</a:t>
                      </a:r>
                      <a:r>
                        <a:rPr sz="900" spc="-95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見学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427990" marR="1642745" indent="-251460">
                        <a:lnSpc>
                          <a:spcPct val="108000"/>
                        </a:lnSpc>
                        <a:spcBef>
                          <a:spcPts val="10"/>
                        </a:spcBef>
                        <a:tabLst>
                          <a:tab pos="2607310" algn="l"/>
                          <a:tab pos="317817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関西地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区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鶉野飛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行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跡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加</a:t>
                      </a:r>
                      <a:r>
                        <a:rPr sz="1000" spc="14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IC＝＝＝＝＝＝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7:00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8:45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10:40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603250" marR="332740" indent="-384175">
                        <a:lnSpc>
                          <a:spcPct val="65600"/>
                        </a:lnSpc>
                        <a:tabLst>
                          <a:tab pos="1310005" algn="l"/>
                          <a:tab pos="2094230" algn="l"/>
                          <a:tab pos="6282055" algn="l"/>
                          <a:tab pos="6818630" algn="l"/>
                        </a:tabLst>
                      </a:pPr>
                      <a:r>
                        <a:rPr sz="1000" spc="-50" dirty="0">
                          <a:latin typeface="MS PGothic"/>
                          <a:cs typeface="MS PGothic"/>
                        </a:rPr>
                        <a:t>＝＝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＝  </a:t>
                      </a:r>
                      <a:r>
                        <a:rPr sz="1000" spc="-11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lang="ja-JP" altLang="en-US" sz="2100" u="none" spc="-150" baseline="23809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MS PGothic"/>
                          <a:cs typeface="MS PGothic"/>
                        </a:rPr>
                        <a:t>　</a:t>
                      </a:r>
                      <a:r>
                        <a:rPr sz="2100" baseline="23809" dirty="0">
                          <a:latin typeface="MS PGothic"/>
                          <a:cs typeface="MS PGothic"/>
                        </a:rPr>
                        <a:t>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）  </a:t>
                      </a:r>
                      <a:r>
                        <a:rPr sz="1500" spc="-67" baseline="-25000" dirty="0">
                          <a:latin typeface="MS PGothic"/>
                          <a:cs typeface="MS PGothic"/>
                        </a:rPr>
                        <a:t>12:30	13:20	</a:t>
                      </a:r>
                      <a:r>
                        <a:rPr sz="1500" spc="-7" baseline="-25000" dirty="0">
                          <a:latin typeface="MS PGothic"/>
                          <a:cs typeface="MS PGothic"/>
                        </a:rPr>
                        <a:t>		</a:t>
                      </a:r>
                      <a:r>
                        <a:rPr sz="1500" spc="-157" baseline="-25000" dirty="0">
                          <a:latin typeface="MS PGothic"/>
                          <a:cs typeface="MS PGothic"/>
                        </a:rPr>
                        <a:t>三</a:t>
                      </a:r>
                      <a:r>
                        <a:rPr sz="1500" spc="-135" baseline="-2500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500" spc="-157" baseline="-25000" dirty="0">
                          <a:latin typeface="MS PGothic"/>
                          <a:cs typeface="MS PGothic"/>
                        </a:rPr>
                        <a:t>温泉</a:t>
                      </a:r>
                      <a:r>
                        <a:rPr sz="1500" spc="-89" baseline="-2500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500" spc="-135" baseline="-250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500" spc="-7" baseline="-25000" dirty="0">
                          <a:latin typeface="MS PGothic"/>
                          <a:cs typeface="MS PGothic"/>
                        </a:rPr>
                        <a:t>）</a:t>
                      </a:r>
                      <a:endParaRPr sz="1500" baseline="-25000" dirty="0">
                        <a:latin typeface="MS PGothic"/>
                        <a:cs typeface="MS PGothic"/>
                      </a:endParaRPr>
                    </a:p>
                    <a:p>
                      <a:pPr marL="2093595" indent="0">
                        <a:lnSpc>
                          <a:spcPct val="100000"/>
                        </a:lnSpc>
                        <a:spcBef>
                          <a:spcPts val="110"/>
                        </a:spcBef>
                        <a:buSzPct val="90000"/>
                        <a:buNone/>
                        <a:tabLst>
                          <a:tab pos="2221865" algn="l"/>
                          <a:tab pos="6547484" algn="l"/>
                        </a:tabLst>
                      </a:pPr>
                      <a:r>
                        <a:rPr lang="ja-JP" altLang="en-US" sz="1000" dirty="0" smtClean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　</a:t>
                      </a:r>
                      <a:r>
                        <a:rPr sz="1000" dirty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	</a:t>
                      </a:r>
                      <a:r>
                        <a:rPr lang="ja-JP" altLang="en-US" sz="1000" dirty="0" smtClean="0">
                          <a:solidFill>
                            <a:srgbClr val="FF0000"/>
                          </a:solidFill>
                          <a:latin typeface="MS PGothic"/>
                          <a:cs typeface="MS PGothic"/>
                        </a:rPr>
                        <a:t>　　　　　　　　　　　　　　　　　　　　　　　　　　　　　　　　　　　　　　　　　　　　　　　　　　　　　　</a:t>
                      </a:r>
                      <a:r>
                        <a:rPr sz="1500" spc="-67" baseline="-25000" dirty="0" smtClean="0">
                          <a:latin typeface="MS PGothic"/>
                          <a:cs typeface="MS PGothic"/>
                        </a:rPr>
                        <a:t>18：</a:t>
                      </a:r>
                      <a:r>
                        <a:rPr sz="1500" spc="-82" baseline="-25000" dirty="0" smtClean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500" baseline="-25000" dirty="0" smtClean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500" spc="-202" baseline="-25000" dirty="0" smtClean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500" baseline="-25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0929">
                <a:tc rowSpan="2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132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64465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5976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548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32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350"/>
                        </a:lnSpc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40995">
                        <a:lnSpc>
                          <a:spcPts val="1255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2152015">
                        <a:lnSpc>
                          <a:spcPts val="1075"/>
                        </a:lnSpc>
                        <a:spcBef>
                          <a:spcPts val="70"/>
                        </a:spcBef>
                        <a:tabLst>
                          <a:tab pos="4320540" algn="l"/>
                        </a:tabLst>
                      </a:pPr>
                      <a:r>
                        <a:rPr sz="900" spc="-40" dirty="0">
                          <a:latin typeface="MS PGothic"/>
                          <a:cs typeface="MS PGothic"/>
                        </a:rPr>
                        <a:t>SDGs</a:t>
                      </a:r>
                      <a:r>
                        <a:rPr sz="9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※ガイド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案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によ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散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策	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お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やま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じゃ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な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だ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いせん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です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76530">
                        <a:lnSpc>
                          <a:spcPts val="1190"/>
                        </a:lnSpc>
                        <a:spcBef>
                          <a:spcPts val="5"/>
                        </a:spcBef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ナ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森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ウ</a:t>
                      </a:r>
                      <a:r>
                        <a:rPr sz="1000" spc="-70" dirty="0">
                          <a:latin typeface="MS PGothic"/>
                          <a:cs typeface="MS PGothic"/>
                        </a:rPr>
                        <a:t>ォ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ク＝＝＝＝＝＝＝＝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大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山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）＝＝＝＝＝＝＝＝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7379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138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1752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12318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2101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084705" algn="l"/>
                          <a:tab pos="3115310" algn="l"/>
                          <a:tab pos="4052570" algn="l"/>
                          <a:tab pos="4605020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8:00	9:00	11:00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11:20	12:10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56335">
                        <a:lnSpc>
                          <a:spcPct val="100000"/>
                        </a:lnSpc>
                      </a:pPr>
                      <a:r>
                        <a:rPr sz="900" spc="-6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県内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で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人気</a:t>
                      </a:r>
                      <a:endParaRPr sz="900" dirty="0">
                        <a:latin typeface="MS PGothic"/>
                        <a:cs typeface="MS PGothic"/>
                      </a:endParaRPr>
                    </a:p>
                    <a:p>
                      <a:pPr marL="219075">
                        <a:lnSpc>
                          <a:spcPts val="1195"/>
                        </a:lnSpc>
                        <a:spcBef>
                          <a:spcPts val="95"/>
                        </a:spcBef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東郷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湖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ゴ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ン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カ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ヌ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15494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 marL="106489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2531110" algn="l"/>
                          <a:tab pos="3620770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2220595">
                        <a:lnSpc>
                          <a:spcPct val="100000"/>
                        </a:lnSpc>
                      </a:pPr>
                      <a:r>
                        <a:rPr sz="900" spc="-6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劇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通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て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考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え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力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養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う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」</a:t>
                      </a:r>
                    </a:p>
                    <a:p>
                      <a:pPr marL="210185" marR="2034539" indent="-33655">
                        <a:lnSpc>
                          <a:spcPts val="1300"/>
                        </a:lnSpc>
                        <a:spcBef>
                          <a:spcPts val="50"/>
                        </a:spcBef>
                        <a:tabLst>
                          <a:tab pos="804545" algn="l"/>
                          <a:tab pos="2223770" algn="l"/>
                          <a:tab pos="3406140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劇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験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プ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ロ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グ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ラム＝＝＝＝＝＝＝＝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取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IC＝＝＝＝＝＝＝＝ </a:t>
                      </a:r>
                      <a:r>
                        <a:rPr sz="1000" spc="-2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8::30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8:00	9:20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11:10</a:t>
                      </a:r>
                      <a:endParaRPr sz="1000" dirty="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1066800" marR="2200910" indent="-847725">
                        <a:lnSpc>
                          <a:spcPct val="108000"/>
                        </a:lnSpc>
                        <a:tabLst>
                          <a:tab pos="2229485" algn="l"/>
                          <a:tab pos="3338829" algn="l"/>
                          <a:tab pos="4197350" algn="l"/>
                          <a:tab pos="5209540" algn="l"/>
                        </a:tabLst>
                      </a:pP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道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駅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あ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わくら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ん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ど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）＝＝＝＝＝＝＝＝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国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宝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「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姫路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城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」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学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＝＝＝＝＝＝＝＝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各地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12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2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13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14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2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１８：０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０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57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４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8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2984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286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19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=========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3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r>
                        <a:rPr sz="900" spc="1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44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・ケ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艹艹艹艹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車中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8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690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7907143"/>
            <a:ext cx="208457" cy="12056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12" name="object 14"/>
          <p:cNvSpPr/>
          <p:nvPr/>
        </p:nvSpPr>
        <p:spPr>
          <a:xfrm>
            <a:off x="4191509" y="2876550"/>
            <a:ext cx="4190491" cy="775135"/>
          </a:xfrm>
          <a:custGeom>
            <a:avLst/>
            <a:gdLst/>
            <a:ahLst/>
            <a:cxnLst/>
            <a:rect l="l" t="t" r="r" b="b"/>
            <a:pathLst>
              <a:path w="3581400" h="704850">
                <a:moveTo>
                  <a:pt x="117475" y="0"/>
                </a:moveTo>
                <a:lnTo>
                  <a:pt x="71741" y="9229"/>
                </a:lnTo>
                <a:lnTo>
                  <a:pt x="34401" y="34401"/>
                </a:lnTo>
                <a:lnTo>
                  <a:pt x="9229" y="71741"/>
                </a:lnTo>
                <a:lnTo>
                  <a:pt x="0" y="117475"/>
                </a:lnTo>
                <a:lnTo>
                  <a:pt x="0" y="587375"/>
                </a:lnTo>
                <a:lnTo>
                  <a:pt x="9229" y="633108"/>
                </a:lnTo>
                <a:lnTo>
                  <a:pt x="34401" y="670448"/>
                </a:lnTo>
                <a:lnTo>
                  <a:pt x="71741" y="695620"/>
                </a:lnTo>
                <a:lnTo>
                  <a:pt x="117475" y="704850"/>
                </a:lnTo>
                <a:lnTo>
                  <a:pt x="3463925" y="704850"/>
                </a:lnTo>
                <a:lnTo>
                  <a:pt x="3509658" y="695620"/>
                </a:lnTo>
                <a:lnTo>
                  <a:pt x="3546998" y="670448"/>
                </a:lnTo>
                <a:lnTo>
                  <a:pt x="3572170" y="633108"/>
                </a:lnTo>
                <a:lnTo>
                  <a:pt x="3581400" y="587375"/>
                </a:lnTo>
                <a:lnTo>
                  <a:pt x="3581400" y="117475"/>
                </a:lnTo>
                <a:lnTo>
                  <a:pt x="3572170" y="71741"/>
                </a:lnTo>
                <a:lnTo>
                  <a:pt x="3546998" y="34401"/>
                </a:lnTo>
                <a:lnTo>
                  <a:pt x="3509658" y="9229"/>
                </a:lnTo>
                <a:lnTo>
                  <a:pt x="3463925" y="0"/>
                </a:lnTo>
                <a:lnTo>
                  <a:pt x="117475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anchor="ctr"/>
          <a:lstStyle/>
          <a:p>
            <a:r>
              <a:rPr lang="ja-JP" altLang="en-US" sz="1100" dirty="0" smtClean="0"/>
              <a:t>　　</a:t>
            </a:r>
            <a:r>
              <a:rPr lang="ja-JP" altLang="en-US" sz="1400" u="sng" dirty="0" smtClean="0"/>
              <a:t>鳥取東部エリア選択体験</a:t>
            </a:r>
            <a:endParaRPr lang="en-US" altLang="ja-JP" sz="1400" u="sng" dirty="0" smtClean="0"/>
          </a:p>
          <a:p>
            <a:r>
              <a:rPr lang="ja-JP" altLang="en-US" sz="1050" dirty="0" smtClean="0"/>
              <a:t>　　●「砂丘エリア」</a:t>
            </a:r>
            <a:r>
              <a:rPr lang="ja-JP" altLang="en-US" sz="1050" dirty="0" smtClean="0">
                <a:solidFill>
                  <a:srgbClr val="FF0000"/>
                </a:solidFill>
              </a:rPr>
              <a:t>サンドボード、パラグライダー、砂の美術館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　●「浦富エリア」</a:t>
            </a:r>
            <a:r>
              <a:rPr lang="ja-JP" altLang="en-US" sz="1050" dirty="0" smtClean="0">
                <a:solidFill>
                  <a:srgbClr val="FF0000"/>
                </a:solidFill>
              </a:rPr>
              <a:t>シーカヤック、ＳＵＰ、シュノーケリング、遊覧船乗船など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146</Words>
  <Application>Microsoft Office PowerPoint</Application>
  <PresentationFormat>ユーザー設定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モデルコース（２泊３日）</dc:title>
  <cp:lastModifiedBy>kobayashi</cp:lastModifiedBy>
  <cp:revision>1</cp:revision>
  <dcterms:created xsi:type="dcterms:W3CDTF">2021-10-22T02:35:38Z</dcterms:created>
  <dcterms:modified xsi:type="dcterms:W3CDTF">2021-10-22T03:05:24Z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