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3106400" cy="9258300"/>
  <p:notesSz cx="13106400" cy="9258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84" y="5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82980" y="2870073"/>
            <a:ext cx="11140440" cy="19442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65960" y="5184648"/>
            <a:ext cx="9174480" cy="2314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5320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749796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708" y="755650"/>
            <a:ext cx="3046983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9055" y="2095754"/>
            <a:ext cx="11864340" cy="6027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56176" y="8610219"/>
            <a:ext cx="4194048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5320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436608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2585">
              <a:lnSpc>
                <a:spcPct val="100000"/>
              </a:lnSpc>
              <a:spcBef>
                <a:spcPts val="95"/>
              </a:spcBef>
            </a:pPr>
            <a:r>
              <a:rPr spc="-50" dirty="0"/>
              <a:t>モ</a:t>
            </a:r>
            <a:r>
              <a:rPr spc="-55" dirty="0"/>
              <a:t>デルコース</a:t>
            </a:r>
            <a:r>
              <a:rPr spc="-50" dirty="0"/>
              <a:t>（２</a:t>
            </a:r>
            <a:r>
              <a:rPr spc="-90" dirty="0"/>
              <a:t>泊</a:t>
            </a:r>
            <a:r>
              <a:rPr spc="-70" dirty="0"/>
              <a:t>３</a:t>
            </a:r>
            <a:r>
              <a:rPr spc="-90" dirty="0"/>
              <a:t>日）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29055" y="1426718"/>
          <a:ext cx="7991473" cy="4983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290"/>
                <a:gridCol w="1288415"/>
                <a:gridCol w="901065"/>
                <a:gridCol w="1008379"/>
                <a:gridCol w="1081404"/>
                <a:gridCol w="901700"/>
                <a:gridCol w="2522220"/>
              </a:tblGrid>
              <a:tr h="272796">
                <a:tc rowSpan="2">
                  <a:txBody>
                    <a:bodyPr/>
                    <a:lstStyle/>
                    <a:p>
                      <a:pPr marL="86360" marR="66675">
                        <a:lnSpc>
                          <a:spcPct val="108000"/>
                        </a:lnSpc>
                        <a:spcBef>
                          <a:spcPts val="570"/>
                        </a:spcBef>
                      </a:pPr>
                      <a:r>
                        <a:rPr sz="1000" dirty="0">
                          <a:latin typeface="MS PGothic"/>
                          <a:cs typeface="MS PGothic"/>
                        </a:rPr>
                        <a:t>行 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723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0256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方</a:t>
                      </a:r>
                      <a:r>
                        <a:rPr sz="1200" spc="21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面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31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337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200" spc="-55" dirty="0">
                          <a:latin typeface="MS PGothic"/>
                          <a:cs typeface="MS PGothic"/>
                        </a:rPr>
                        <a:t>ク</a:t>
                      </a:r>
                      <a:r>
                        <a:rPr sz="1200" spc="-50" dirty="0">
                          <a:latin typeface="MS PGothic"/>
                          <a:cs typeface="MS PGothic"/>
                        </a:rPr>
                        <a:t>ラ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ス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68135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徒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581660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写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527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合</a:t>
                      </a:r>
                      <a:r>
                        <a:rPr sz="1000" spc="1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758825" algn="l"/>
                        </a:tabLst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1000" spc="2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日	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食事条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件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：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朝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／</a:t>
                      </a:r>
                      <a:r>
                        <a:rPr sz="1000" spc="-95" dirty="0">
                          <a:latin typeface="MS PGothic"/>
                          <a:cs typeface="MS PGothic"/>
                        </a:rPr>
                        <a:t>昼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／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夕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２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555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23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68135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引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率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618490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添乗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員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083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000" dirty="0">
                          <a:latin typeface="MS PGothic"/>
                          <a:cs typeface="MS PGothic"/>
                        </a:rPr>
                        <a:t>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52260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旅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館	泊</a:t>
                      </a:r>
                      <a:r>
                        <a:rPr sz="1000" spc="19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2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車船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中</a:t>
                      </a:r>
                      <a:r>
                        <a:rPr sz="1000" spc="19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〆泊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65708" y="1926081"/>
            <a:ext cx="28219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19810" algn="l"/>
                <a:tab pos="1290955" algn="l"/>
                <a:tab pos="1560830" algn="l"/>
                <a:tab pos="2223770" algn="l"/>
                <a:tab pos="2493645" algn="l"/>
              </a:tabLst>
            </a:pPr>
            <a:r>
              <a:rPr sz="1000" spc="-60" dirty="0">
                <a:latin typeface="MS PGothic"/>
                <a:cs typeface="MS PGothic"/>
              </a:rPr>
              <a:t>ご</a:t>
            </a:r>
            <a:r>
              <a:rPr sz="1000" spc="-90" dirty="0">
                <a:latin typeface="MS PGothic"/>
                <a:cs typeface="MS PGothic"/>
              </a:rPr>
              <a:t>旅</a:t>
            </a:r>
            <a:r>
              <a:rPr sz="1000" spc="-105" dirty="0">
                <a:latin typeface="MS PGothic"/>
                <a:cs typeface="MS PGothic"/>
              </a:rPr>
              <a:t>行期</a:t>
            </a:r>
            <a:r>
              <a:rPr sz="1000" spc="-90" dirty="0">
                <a:latin typeface="MS PGothic"/>
                <a:cs typeface="MS PGothic"/>
              </a:rPr>
              <a:t>日</a:t>
            </a:r>
            <a:r>
              <a:rPr sz="1000" spc="-60" dirty="0">
                <a:latin typeface="MS PGothic"/>
                <a:cs typeface="MS PGothic"/>
              </a:rPr>
              <a:t>：</a:t>
            </a:r>
            <a:r>
              <a:rPr sz="1000" spc="-105" dirty="0">
                <a:latin typeface="MS PGothic"/>
                <a:cs typeface="MS PGothic"/>
              </a:rPr>
              <a:t>令</a:t>
            </a:r>
            <a:r>
              <a:rPr sz="1000" spc="-5" dirty="0">
                <a:latin typeface="MS PGothic"/>
                <a:cs typeface="MS PGothic"/>
              </a:rPr>
              <a:t>和	年	月	</a:t>
            </a:r>
            <a:r>
              <a:rPr sz="1000" spc="-90" dirty="0">
                <a:latin typeface="MS PGothic"/>
                <a:cs typeface="MS PGothic"/>
              </a:rPr>
              <a:t>日</a:t>
            </a:r>
            <a:r>
              <a:rPr sz="1000" spc="-5" dirty="0">
                <a:latin typeface="MS PGothic"/>
                <a:cs typeface="MS PGothic"/>
              </a:rPr>
              <a:t>（</a:t>
            </a:r>
            <a:r>
              <a:rPr sz="1000" spc="265" dirty="0">
                <a:latin typeface="MS PGothic"/>
                <a:cs typeface="MS PGothic"/>
              </a:rPr>
              <a:t> </a:t>
            </a:r>
            <a:r>
              <a:rPr sz="1000" spc="-5" dirty="0">
                <a:latin typeface="MS PGothic"/>
                <a:cs typeface="MS PGothic"/>
              </a:rPr>
              <a:t>）</a:t>
            </a:r>
            <a:r>
              <a:rPr sz="1000" spc="265" dirty="0">
                <a:latin typeface="MS PGothic"/>
                <a:cs typeface="MS PGothic"/>
              </a:rPr>
              <a:t> </a:t>
            </a:r>
            <a:r>
              <a:rPr sz="1000" spc="-5" dirty="0">
                <a:latin typeface="MS PGothic"/>
                <a:cs typeface="MS PGothic"/>
              </a:rPr>
              <a:t>～	月	</a:t>
            </a:r>
            <a:r>
              <a:rPr sz="1000" spc="-90" dirty="0">
                <a:latin typeface="MS PGothic"/>
                <a:cs typeface="MS PGothic"/>
              </a:rPr>
              <a:t>日</a:t>
            </a:r>
            <a:r>
              <a:rPr sz="1000" spc="-5" dirty="0">
                <a:latin typeface="MS PGothic"/>
                <a:cs typeface="MS PGothic"/>
              </a:rPr>
              <a:t>（</a:t>
            </a:r>
            <a:r>
              <a:rPr sz="1000" spc="190" dirty="0">
                <a:latin typeface="MS PGothic"/>
                <a:cs typeface="MS PGothic"/>
              </a:rPr>
              <a:t> </a:t>
            </a:r>
            <a:r>
              <a:rPr sz="1000" spc="-5" dirty="0">
                <a:latin typeface="MS PGothic"/>
                <a:cs typeface="MS PGothic"/>
              </a:rPr>
              <a:t>）</a:t>
            </a:r>
            <a:endParaRPr sz="1000">
              <a:latin typeface="MS PGothic"/>
              <a:cs typeface="MS P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51157" y="1926081"/>
            <a:ext cx="10274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latin typeface="MS PGothic"/>
                <a:cs typeface="MS PGothic"/>
              </a:rPr>
              <a:t>2</a:t>
            </a:r>
            <a:r>
              <a:rPr sz="1000" spc="-60" dirty="0">
                <a:latin typeface="MS PGothic"/>
                <a:cs typeface="MS PGothic"/>
              </a:rPr>
              <a:t>02</a:t>
            </a:r>
            <a:r>
              <a:rPr sz="1000" spc="-5" dirty="0">
                <a:latin typeface="MS PGothic"/>
                <a:cs typeface="MS PGothic"/>
              </a:rPr>
              <a:t>1</a:t>
            </a:r>
            <a:r>
              <a:rPr sz="1000" spc="-130" dirty="0">
                <a:latin typeface="MS PGothic"/>
                <a:cs typeface="MS PGothic"/>
              </a:rPr>
              <a:t> </a:t>
            </a:r>
            <a:r>
              <a:rPr sz="1000" spc="-90" dirty="0">
                <a:latin typeface="MS PGothic"/>
                <a:cs typeface="MS PGothic"/>
              </a:rPr>
              <a:t>年</a:t>
            </a:r>
            <a:r>
              <a:rPr sz="1000" spc="-65" dirty="0">
                <a:latin typeface="MS PGothic"/>
                <a:cs typeface="MS PGothic"/>
              </a:rPr>
              <a:t>９</a:t>
            </a:r>
            <a:r>
              <a:rPr sz="1000" spc="-90" dirty="0">
                <a:latin typeface="MS PGothic"/>
                <a:cs typeface="MS PGothic"/>
              </a:rPr>
              <a:t>月</a:t>
            </a:r>
            <a:r>
              <a:rPr sz="1000" spc="-65" dirty="0">
                <a:latin typeface="MS PGothic"/>
                <a:cs typeface="MS PGothic"/>
              </a:rPr>
              <a:t>１</a:t>
            </a:r>
            <a:r>
              <a:rPr sz="1000" spc="-105" dirty="0">
                <a:latin typeface="MS PGothic"/>
                <a:cs typeface="MS PGothic"/>
              </a:rPr>
              <a:t>日作</a:t>
            </a:r>
            <a:r>
              <a:rPr sz="1000" spc="-5" dirty="0">
                <a:latin typeface="MS PGothic"/>
                <a:cs typeface="MS PGothic"/>
              </a:rPr>
              <a:t>成</a:t>
            </a:r>
            <a:endParaRPr sz="1000">
              <a:latin typeface="MS PGothic"/>
              <a:cs typeface="MS PGothic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249099"/>
              </p:ext>
            </p:extLst>
          </p:nvPr>
        </p:nvGraphicFramePr>
        <p:xfrm>
          <a:off x="829055" y="2095754"/>
          <a:ext cx="11842106" cy="60088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5130"/>
                <a:gridCol w="84454"/>
                <a:gridCol w="427354"/>
                <a:gridCol w="402590"/>
                <a:gridCol w="238759"/>
                <a:gridCol w="974725"/>
                <a:gridCol w="314960"/>
                <a:gridCol w="746760"/>
                <a:gridCol w="796289"/>
                <a:gridCol w="1267460"/>
                <a:gridCol w="974724"/>
                <a:gridCol w="1029970"/>
                <a:gridCol w="865504"/>
                <a:gridCol w="721359"/>
                <a:gridCol w="1079500"/>
                <a:gridCol w="991234"/>
                <a:gridCol w="521334"/>
              </a:tblGrid>
              <a:tr h="272795">
                <a:tc>
                  <a:txBody>
                    <a:bodyPr/>
                    <a:lstStyle/>
                    <a:p>
                      <a:pPr marL="11239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spc="-100" dirty="0">
                          <a:latin typeface="MS PGothic"/>
                          <a:cs typeface="MS PGothic"/>
                        </a:rPr>
                        <a:t>日次</a:t>
                      </a:r>
                      <a:endParaRPr sz="800" dirty="0">
                        <a:latin typeface="MS PGothic"/>
                        <a:cs typeface="MS PGothic"/>
                      </a:endParaRPr>
                    </a:p>
                  </a:txBody>
                  <a:tcPr marL="0" marR="0" marT="704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000" spc="-100" dirty="0">
                          <a:latin typeface="MS PGothic"/>
                          <a:cs typeface="MS PGothic"/>
                        </a:rPr>
                        <a:t>月日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0"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425"/>
                        </a:spcBef>
                        <a:tabLst>
                          <a:tab pos="1138555" algn="l"/>
                        </a:tabLst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行	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000" spc="-100" dirty="0">
                          <a:latin typeface="MS PGothic"/>
                          <a:cs typeface="MS PGothic"/>
                        </a:rPr>
                        <a:t>宿泊施設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備</a:t>
                      </a:r>
                      <a:r>
                        <a:rPr sz="1000" spc="1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61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94615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＊＊＊＊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年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gridSpan="10">
                  <a:txBody>
                    <a:bodyPr/>
                    <a:lstStyle/>
                    <a:p>
                      <a:pPr marL="285178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00" spc="-65" dirty="0">
                          <a:latin typeface="MS PGothic"/>
                          <a:cs typeface="MS PGothic"/>
                        </a:rPr>
                        <a:t>う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ず</a:t>
                      </a:r>
                      <a:r>
                        <a:rPr sz="900" spc="-65" dirty="0">
                          <a:latin typeface="MS PGothic"/>
                          <a:cs typeface="MS PGothic"/>
                        </a:rPr>
                        <a:t>ら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900" spc="16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spc="-60" dirty="0">
                          <a:latin typeface="MS PGothic"/>
                          <a:cs typeface="MS PGothic"/>
                        </a:rPr>
                        <a:t>※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戦争遺跡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をガ</a:t>
                      </a:r>
                      <a:r>
                        <a:rPr sz="900" spc="-60" dirty="0">
                          <a:latin typeface="MS PGothic"/>
                          <a:cs typeface="MS PGothic"/>
                        </a:rPr>
                        <a:t>イ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ド</a:t>
                      </a:r>
                      <a:r>
                        <a:rPr sz="900" spc="-60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案</a:t>
                      </a:r>
                      <a:r>
                        <a:rPr sz="900" spc="-95" dirty="0">
                          <a:latin typeface="MS PGothic"/>
                          <a:cs typeface="MS PGothic"/>
                        </a:rPr>
                        <a:t>内</a:t>
                      </a:r>
                      <a:r>
                        <a:rPr sz="900" spc="-60" dirty="0">
                          <a:latin typeface="MS PGothic"/>
                          <a:cs typeface="MS PGothic"/>
                        </a:rPr>
                        <a:t>で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見学</a:t>
                      </a:r>
                      <a:endParaRPr sz="900" dirty="0">
                        <a:latin typeface="MS PGothic"/>
                        <a:cs typeface="MS PGothic"/>
                      </a:endParaRPr>
                    </a:p>
                    <a:p>
                      <a:pPr marL="427990" marR="1642745" indent="-251460">
                        <a:lnSpc>
                          <a:spcPct val="108000"/>
                        </a:lnSpc>
                        <a:spcBef>
                          <a:spcPts val="10"/>
                        </a:spcBef>
                        <a:tabLst>
                          <a:tab pos="2607310" algn="l"/>
                          <a:tab pos="317817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関西地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区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加</a:t>
                      </a:r>
                      <a:r>
                        <a:rPr sz="1000" spc="140" dirty="0">
                          <a:latin typeface="MS PGothic"/>
                          <a:cs typeface="MS PGothic"/>
                        </a:rPr>
                        <a:t>西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IC＝＝＝＝＝＝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鶉野飛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行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場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跡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＝＝＝＝＝＝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加</a:t>
                      </a:r>
                      <a:r>
                        <a:rPr sz="1000" spc="140" dirty="0">
                          <a:latin typeface="MS PGothic"/>
                          <a:cs typeface="MS PGothic"/>
                        </a:rPr>
                        <a:t>西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IC＝＝＝＝＝＝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鳥</a:t>
                      </a:r>
                      <a:r>
                        <a:rPr sz="1000" spc="135" dirty="0">
                          <a:latin typeface="MS PGothic"/>
                          <a:cs typeface="MS PGothic"/>
                        </a:rPr>
                        <a:t>取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IC＝＝＝＝＝＝ </a:t>
                      </a:r>
                      <a:r>
                        <a:rPr sz="1000" spc="-29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7:00</a:t>
                      </a:r>
                      <a:r>
                        <a:rPr sz="1000" spc="-13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頃	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8:45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10:40</a:t>
                      </a:r>
                      <a:endParaRPr sz="1000" dirty="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350" dirty="0">
                        <a:latin typeface="Times New Roman"/>
                        <a:cs typeface="Times New Roman"/>
                      </a:endParaRPr>
                    </a:p>
                    <a:p>
                      <a:pPr marL="603250" marR="332740" indent="-384175">
                        <a:lnSpc>
                          <a:spcPct val="65600"/>
                        </a:lnSpc>
                        <a:tabLst>
                          <a:tab pos="1310005" algn="l"/>
                          <a:tab pos="2094230" algn="l"/>
                          <a:tab pos="6282055" algn="l"/>
                          <a:tab pos="6818630" algn="l"/>
                        </a:tabLst>
                      </a:pPr>
                      <a:r>
                        <a:rPr sz="1000" spc="-50" dirty="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＝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鳥取砂丘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昼食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）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＝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＝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＝  </a:t>
                      </a:r>
                      <a:r>
                        <a:rPr sz="1000" spc="-114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lang="ja-JP" altLang="en-US" sz="2100" u="none" spc="-150" baseline="23809" dirty="0" smtClean="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　</a:t>
                      </a:r>
                      <a:r>
                        <a:rPr sz="2100" baseline="23809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は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わ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温</a:t>
                      </a:r>
                      <a:r>
                        <a:rPr sz="1000" spc="-85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）  </a:t>
                      </a:r>
                      <a:r>
                        <a:rPr sz="1500" spc="-67" baseline="-25000" dirty="0">
                          <a:latin typeface="MS PGothic"/>
                          <a:cs typeface="MS PGothic"/>
                        </a:rPr>
                        <a:t>12:30	13:20	</a:t>
                      </a:r>
                      <a:r>
                        <a:rPr sz="1500" spc="-7" baseline="-25000" dirty="0">
                          <a:latin typeface="MS PGothic"/>
                          <a:cs typeface="MS PGothic"/>
                        </a:rPr>
                        <a:t>		</a:t>
                      </a:r>
                      <a:r>
                        <a:rPr sz="1500" spc="-157" baseline="-25000" dirty="0">
                          <a:latin typeface="MS PGothic"/>
                          <a:cs typeface="MS PGothic"/>
                        </a:rPr>
                        <a:t>三</a:t>
                      </a:r>
                      <a:r>
                        <a:rPr sz="1500" spc="-135" baseline="-25000" dirty="0">
                          <a:latin typeface="MS PGothic"/>
                          <a:cs typeface="MS PGothic"/>
                        </a:rPr>
                        <a:t>朝</a:t>
                      </a:r>
                      <a:r>
                        <a:rPr sz="1500" spc="-157" baseline="-25000" dirty="0">
                          <a:latin typeface="MS PGothic"/>
                          <a:cs typeface="MS PGothic"/>
                        </a:rPr>
                        <a:t>温泉</a:t>
                      </a:r>
                      <a:r>
                        <a:rPr sz="1500" spc="-89" baseline="-2500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500" spc="-135" baseline="-25000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1500" spc="-7" baseline="-25000" dirty="0">
                          <a:latin typeface="MS PGothic"/>
                          <a:cs typeface="MS PGothic"/>
                        </a:rPr>
                        <a:t>）</a:t>
                      </a:r>
                      <a:endParaRPr sz="1500" baseline="-25000" dirty="0">
                        <a:latin typeface="MS PGothic"/>
                        <a:cs typeface="MS PGothic"/>
                      </a:endParaRPr>
                    </a:p>
                    <a:p>
                      <a:pPr marL="2093595" indent="0">
                        <a:lnSpc>
                          <a:spcPct val="100000"/>
                        </a:lnSpc>
                        <a:spcBef>
                          <a:spcPts val="110"/>
                        </a:spcBef>
                        <a:buSzPct val="90000"/>
                        <a:buNone/>
                        <a:tabLst>
                          <a:tab pos="2221865" algn="l"/>
                          <a:tab pos="6547484" algn="l"/>
                        </a:tabLst>
                      </a:pPr>
                      <a:r>
                        <a:rPr lang="ja-JP" altLang="en-US" sz="1000" dirty="0" smtClean="0">
                          <a:solidFill>
                            <a:srgbClr val="FF0000"/>
                          </a:solidFill>
                          <a:latin typeface="MS PGothic"/>
                          <a:cs typeface="MS PGothic"/>
                        </a:rPr>
                        <a:t>　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MS PGothic"/>
                          <a:cs typeface="MS PGothic"/>
                        </a:rPr>
                        <a:t>	</a:t>
                      </a:r>
                      <a:r>
                        <a:rPr lang="ja-JP" altLang="en-US" sz="1000" dirty="0" smtClean="0">
                          <a:solidFill>
                            <a:srgbClr val="FF0000"/>
                          </a:solidFill>
                          <a:latin typeface="MS PGothic"/>
                          <a:cs typeface="MS PGothic"/>
                        </a:rPr>
                        <a:t>　　　　　　　　　　　　　　　　　　　　　　　　　　　　　　　　　　　　　　　　　　　　　　　　　　　　　　</a:t>
                      </a:r>
                      <a:r>
                        <a:rPr sz="1500" spc="-67" baseline="-25000" dirty="0" smtClean="0">
                          <a:latin typeface="MS PGothic"/>
                          <a:cs typeface="MS PGothic"/>
                        </a:rPr>
                        <a:t>18：</a:t>
                      </a:r>
                      <a:r>
                        <a:rPr sz="1500" spc="-82" baseline="-25000" dirty="0" smtClean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500" baseline="-25000" dirty="0" smtClean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500" spc="-202" baseline="-25000" dirty="0" smtClean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500" baseline="-25000" dirty="0">
                          <a:latin typeface="MS PGothic"/>
                          <a:cs typeface="MS PGothic"/>
                        </a:rPr>
                        <a:t>頃</a:t>
                      </a: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0929">
                <a:tc rowSpan="2"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1800" dirty="0">
                          <a:latin typeface="MS PGothic"/>
                          <a:cs typeface="MS PGothic"/>
                        </a:rPr>
                        <a:t>１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1320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64465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57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0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5976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【</a:t>
                      </a:r>
                      <a:r>
                        <a:rPr sz="1200" spc="28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県</a:t>
                      </a:r>
                      <a:r>
                        <a:rPr sz="1200" spc="2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】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2548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20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350" algn="ctr">
                        <a:lnSpc>
                          <a:spcPts val="1350"/>
                        </a:lnSpc>
                      </a:pPr>
                      <a:r>
                        <a:rPr sz="1200" spc="-35" dirty="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0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40995">
                        <a:lnSpc>
                          <a:spcPts val="1255"/>
                        </a:lnSpc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はわ</a:t>
                      </a:r>
                      <a:r>
                        <a:rPr sz="1200" spc="-55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温</a:t>
                      </a:r>
                      <a:r>
                        <a:rPr sz="1200" spc="-85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200" spc="-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三朝温泉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86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0">
                  <a:txBody>
                    <a:bodyPr/>
                    <a:lstStyle/>
                    <a:p>
                      <a:pPr marL="2152015">
                        <a:lnSpc>
                          <a:spcPts val="1075"/>
                        </a:lnSpc>
                        <a:spcBef>
                          <a:spcPts val="70"/>
                        </a:spcBef>
                        <a:tabLst>
                          <a:tab pos="4320540" algn="l"/>
                        </a:tabLst>
                      </a:pPr>
                      <a:r>
                        <a:rPr sz="900" spc="-40" dirty="0">
                          <a:latin typeface="MS PGothic"/>
                          <a:cs typeface="MS PGothic"/>
                        </a:rPr>
                        <a:t>SDGs</a:t>
                      </a:r>
                      <a:r>
                        <a:rPr sz="900" spc="21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※ガイド</a:t>
                      </a:r>
                      <a:r>
                        <a:rPr sz="900" spc="-60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案</a:t>
                      </a:r>
                      <a:r>
                        <a:rPr sz="900" spc="-110" dirty="0">
                          <a:latin typeface="MS PGothic"/>
                          <a:cs typeface="MS PGothic"/>
                        </a:rPr>
                        <a:t>内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によ</a:t>
                      </a:r>
                      <a:r>
                        <a:rPr sz="900" spc="-60" dirty="0">
                          <a:latin typeface="MS PGothic"/>
                          <a:cs typeface="MS PGothic"/>
                        </a:rPr>
                        <a:t>り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散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策	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※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「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お</a:t>
                      </a:r>
                      <a:r>
                        <a:rPr sz="900" spc="-60" dirty="0">
                          <a:latin typeface="MS PGothic"/>
                          <a:cs typeface="MS PGothic"/>
                        </a:rPr>
                        <a:t>お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やま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」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じゃ</a:t>
                      </a:r>
                      <a:r>
                        <a:rPr sz="900" spc="-60" dirty="0">
                          <a:latin typeface="MS PGothic"/>
                          <a:cs typeface="MS PGothic"/>
                        </a:rPr>
                        <a:t>な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「</a:t>
                      </a:r>
                      <a:r>
                        <a:rPr sz="900" spc="-65" dirty="0">
                          <a:latin typeface="MS PGothic"/>
                          <a:cs typeface="MS PGothic"/>
                        </a:rPr>
                        <a:t>だ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いせん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」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です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46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0">
                  <a:txBody>
                    <a:bodyPr/>
                    <a:lstStyle/>
                    <a:p>
                      <a:pPr marL="176530">
                        <a:lnSpc>
                          <a:spcPts val="1190"/>
                        </a:lnSpc>
                        <a:spcBef>
                          <a:spcPts val="5"/>
                        </a:spcBef>
                      </a:pPr>
                      <a:r>
                        <a:rPr sz="1000" spc="-45" dirty="0">
                          <a:latin typeface="MS PGothic"/>
                          <a:cs typeface="MS PGothic"/>
                        </a:rPr>
                        <a:t>は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わ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温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三朝温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大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山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ブ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ナ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森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ウ</a:t>
                      </a:r>
                      <a:r>
                        <a:rPr sz="1000" spc="-70" dirty="0">
                          <a:latin typeface="MS PGothic"/>
                          <a:cs typeface="MS PGothic"/>
                        </a:rPr>
                        <a:t>ォ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ー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ク＝＝＝＝＝＝＝＝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大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山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昼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食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）＝＝＝＝＝＝＝＝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27379">
                <a:tc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  <a:spcBef>
                          <a:spcPts val="1380"/>
                        </a:spcBef>
                      </a:pPr>
                      <a:r>
                        <a:rPr sz="1800" dirty="0">
                          <a:latin typeface="MS PGothic"/>
                          <a:cs typeface="MS PGothic"/>
                        </a:rPr>
                        <a:t>２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17526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12318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0">
                  <a:txBody>
                    <a:bodyPr/>
                    <a:lstStyle/>
                    <a:p>
                      <a:pPr marL="210185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2084705" algn="l"/>
                          <a:tab pos="3115310" algn="l"/>
                          <a:tab pos="4052570" algn="l"/>
                          <a:tab pos="4605020" algn="l"/>
                        </a:tabLst>
                      </a:pPr>
                      <a:r>
                        <a:rPr sz="1000" spc="-40" dirty="0">
                          <a:latin typeface="MS PGothic"/>
                          <a:cs typeface="MS PGothic"/>
                        </a:rPr>
                        <a:t>8:00	9:00	11:00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11:20	12:10</a:t>
                      </a:r>
                      <a:endParaRPr sz="1000" dirty="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156335">
                        <a:lnSpc>
                          <a:spcPct val="100000"/>
                        </a:lnSpc>
                      </a:pPr>
                      <a:r>
                        <a:rPr sz="900" spc="-60" dirty="0">
                          <a:latin typeface="MS PGothic"/>
                          <a:cs typeface="MS PGothic"/>
                        </a:rPr>
                        <a:t>※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県内</a:t>
                      </a:r>
                      <a:r>
                        <a:rPr sz="900" spc="-60" dirty="0">
                          <a:latin typeface="MS PGothic"/>
                          <a:cs typeface="MS PGothic"/>
                        </a:rPr>
                        <a:t>で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人気</a:t>
                      </a:r>
                      <a:endParaRPr sz="900" dirty="0">
                        <a:latin typeface="MS PGothic"/>
                        <a:cs typeface="MS PGothic"/>
                      </a:endParaRPr>
                    </a:p>
                    <a:p>
                      <a:pPr marL="219075">
                        <a:lnSpc>
                          <a:spcPts val="1195"/>
                        </a:lnSpc>
                        <a:spcBef>
                          <a:spcPts val="95"/>
                        </a:spcBef>
                      </a:pPr>
                      <a:r>
                        <a:rPr sz="1000" spc="-55" dirty="0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東郷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湖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ド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ラ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ゴ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ン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カ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ヌ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ー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体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験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三朝温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21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ま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は</a:t>
                      </a:r>
                      <a:r>
                        <a:rPr sz="1000" spc="254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はわ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温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）</a:t>
                      </a:r>
                      <a:endParaRPr sz="1000" dirty="0">
                        <a:latin typeface="MS PGothic"/>
                        <a:cs typeface="MS PGothic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01600"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【</a:t>
                      </a:r>
                      <a:r>
                        <a:rPr sz="1200" spc="28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県</a:t>
                      </a:r>
                      <a:r>
                        <a:rPr sz="1200" spc="2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】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marL="15494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はわ</a:t>
                      </a:r>
                      <a:r>
                        <a:rPr sz="1200" spc="-55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温</a:t>
                      </a:r>
                      <a:r>
                        <a:rPr sz="1200" spc="-85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200" spc="-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三朝温泉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571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88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0">
                  <a:txBody>
                    <a:bodyPr/>
                    <a:lstStyle/>
                    <a:p>
                      <a:pPr marL="1064895">
                        <a:lnSpc>
                          <a:spcPct val="100000"/>
                        </a:lnSpc>
                        <a:spcBef>
                          <a:spcPts val="10"/>
                        </a:spcBef>
                        <a:tabLst>
                          <a:tab pos="2531110" algn="l"/>
                          <a:tab pos="3620770" algn="l"/>
                        </a:tabLst>
                      </a:pPr>
                      <a:r>
                        <a:rPr sz="1000" spc="-45" dirty="0">
                          <a:latin typeface="MS PGothic"/>
                          <a:cs typeface="MS PGothic"/>
                        </a:rPr>
                        <a:t>14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16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3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17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spc="-13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902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sz="1800" dirty="0">
                          <a:latin typeface="MS PGothic"/>
                          <a:cs typeface="MS PGothic"/>
                        </a:rPr>
                        <a:t>３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35" dirty="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L="2220595">
                        <a:lnSpc>
                          <a:spcPct val="100000"/>
                        </a:lnSpc>
                      </a:pPr>
                      <a:r>
                        <a:rPr sz="900" spc="-60" dirty="0">
                          <a:latin typeface="MS PGothic"/>
                          <a:cs typeface="MS PGothic"/>
                        </a:rPr>
                        <a:t>※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劇</a:t>
                      </a:r>
                      <a:r>
                        <a:rPr sz="900" spc="-65" dirty="0">
                          <a:latin typeface="MS PGothic"/>
                          <a:cs typeface="MS PGothic"/>
                        </a:rPr>
                        <a:t>を</a:t>
                      </a:r>
                      <a:r>
                        <a:rPr sz="900" spc="-85" dirty="0">
                          <a:latin typeface="MS PGothic"/>
                          <a:cs typeface="MS PGothic"/>
                        </a:rPr>
                        <a:t>通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し</a:t>
                      </a:r>
                      <a:r>
                        <a:rPr sz="900" spc="-60" dirty="0">
                          <a:latin typeface="MS PGothic"/>
                          <a:cs typeface="MS PGothic"/>
                        </a:rPr>
                        <a:t>て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「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考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え</a:t>
                      </a:r>
                      <a:r>
                        <a:rPr sz="900" spc="-60" dirty="0">
                          <a:latin typeface="MS PGothic"/>
                          <a:cs typeface="MS PGothic"/>
                        </a:rPr>
                        <a:t>る</a:t>
                      </a:r>
                      <a:r>
                        <a:rPr sz="900" spc="-85" dirty="0">
                          <a:latin typeface="MS PGothic"/>
                          <a:cs typeface="MS PGothic"/>
                        </a:rPr>
                        <a:t>力</a:t>
                      </a:r>
                      <a:r>
                        <a:rPr sz="900" spc="-65" dirty="0">
                          <a:latin typeface="MS PGothic"/>
                          <a:cs typeface="MS PGothic"/>
                        </a:rPr>
                        <a:t>を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養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う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」</a:t>
                      </a:r>
                    </a:p>
                    <a:p>
                      <a:pPr marL="210185" marR="2034539" indent="-33655">
                        <a:lnSpc>
                          <a:spcPts val="1300"/>
                        </a:lnSpc>
                        <a:spcBef>
                          <a:spcPts val="50"/>
                        </a:spcBef>
                        <a:tabLst>
                          <a:tab pos="804545" algn="l"/>
                          <a:tab pos="2223770" algn="l"/>
                          <a:tab pos="3406140" algn="l"/>
                        </a:tabLst>
                      </a:pPr>
                      <a:r>
                        <a:rPr sz="1000" spc="-45" dirty="0">
                          <a:latin typeface="MS PGothic"/>
                          <a:cs typeface="MS PGothic"/>
                        </a:rPr>
                        <a:t>は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わ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温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三朝温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「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鳥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劇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場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」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体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験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プ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ロ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グ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ラム＝＝＝＝＝＝＝＝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鳥</a:t>
                      </a:r>
                      <a:r>
                        <a:rPr sz="1000" spc="135" dirty="0">
                          <a:latin typeface="MS PGothic"/>
                          <a:cs typeface="MS PGothic"/>
                        </a:rPr>
                        <a:t>取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IC＝＝＝＝＝＝＝＝ </a:t>
                      </a:r>
                      <a:r>
                        <a:rPr sz="1000" spc="-29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8::30	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8:00	9:20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11:10</a:t>
                      </a:r>
                      <a:endParaRPr sz="1000" dirty="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L="1066800" marR="2200910" indent="-847725">
                        <a:lnSpc>
                          <a:spcPct val="108000"/>
                        </a:lnSpc>
                        <a:tabLst>
                          <a:tab pos="2229485" algn="l"/>
                          <a:tab pos="3338829" algn="l"/>
                          <a:tab pos="4197350" algn="l"/>
                          <a:tab pos="5209540" algn="l"/>
                        </a:tabLst>
                      </a:pPr>
                      <a:r>
                        <a:rPr sz="1000" spc="-55" dirty="0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道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駅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あ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わくら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ん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ど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昼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食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）＝＝＝＝＝＝＝＝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国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宝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「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姫路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城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」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見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学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各地 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12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2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13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14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2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16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１８：０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０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頃</a:t>
                      </a:r>
                    </a:p>
                  </a:txBody>
                  <a:tcPr marL="0" marR="0" marT="44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957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  <a:spcBef>
                          <a:spcPts val="1085"/>
                        </a:spcBef>
                      </a:pPr>
                      <a:r>
                        <a:rPr sz="1800" dirty="0">
                          <a:latin typeface="MS PGothic"/>
                          <a:cs typeface="MS PGothic"/>
                        </a:rPr>
                        <a:t>４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35" dirty="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648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1050" spc="-100" dirty="0">
                          <a:latin typeface="MS PGothic"/>
                          <a:cs typeface="MS PGothic"/>
                        </a:rPr>
                        <a:t>備考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29844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2">
                  <a:txBody>
                    <a:bodyPr/>
                    <a:lstStyle/>
                    <a:p>
                      <a:pPr marL="189230" indent="-127635">
                        <a:lnSpc>
                          <a:spcPct val="100000"/>
                        </a:lnSpc>
                        <a:spcBef>
                          <a:spcPts val="270"/>
                        </a:spcBef>
                        <a:buSzPct val="90000"/>
                        <a:buChar char="◆"/>
                        <a:tabLst>
                          <a:tab pos="18986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当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日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天</a:t>
                      </a:r>
                      <a:r>
                        <a:rPr sz="1000" spc="-95" dirty="0">
                          <a:latin typeface="MS PGothic"/>
                          <a:cs typeface="MS PGothic"/>
                        </a:rPr>
                        <a:t>候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や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道路事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情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に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よ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り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遅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れ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る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場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合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が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ご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ざ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ま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す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。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286">
                <a:tc gridSpan="2"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spc="-100" dirty="0">
                          <a:latin typeface="MS PGothic"/>
                          <a:cs typeface="MS PGothic"/>
                        </a:rPr>
                        <a:t>記入例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4699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900" dirty="0">
                          <a:latin typeface="MS PGothic"/>
                          <a:cs typeface="MS PGothic"/>
                        </a:rPr>
                        <a:t>Ｊ</a:t>
                      </a:r>
                      <a:r>
                        <a:rPr sz="900" spc="16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Ｒ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69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3525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900" spc="-50" dirty="0">
                          <a:latin typeface="MS PGothic"/>
                          <a:cs typeface="MS PGothic"/>
                        </a:rPr>
                        <a:t>――――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69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900" dirty="0">
                          <a:latin typeface="MS PGothic"/>
                          <a:cs typeface="MS PGothic"/>
                        </a:rPr>
                        <a:t>バ</a:t>
                      </a:r>
                      <a:r>
                        <a:rPr sz="900" spc="19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ス</a:t>
                      </a:r>
                      <a:r>
                        <a:rPr sz="900" spc="19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=========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69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900" dirty="0">
                          <a:latin typeface="MS PGothic"/>
                          <a:cs typeface="MS PGothic"/>
                        </a:rPr>
                        <a:t>船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69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900" spc="-45" dirty="0">
                          <a:latin typeface="MS PGothic"/>
                          <a:cs typeface="MS PGothic"/>
                        </a:rPr>
                        <a:t>～～～～～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69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900" spc="-100" dirty="0">
                          <a:latin typeface="MS PGothic"/>
                          <a:cs typeface="MS PGothic"/>
                        </a:rPr>
                        <a:t>旅館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900" spc="6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△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69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447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900" dirty="0">
                          <a:latin typeface="MS PGothic"/>
                          <a:cs typeface="MS PGothic"/>
                        </a:rPr>
                        <a:t>徒</a:t>
                      </a:r>
                      <a:r>
                        <a:rPr sz="900" spc="13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歩</a:t>
                      </a:r>
                      <a:r>
                        <a:rPr sz="900" spc="14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・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69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447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900" spc="-100" dirty="0">
                          <a:latin typeface="MS PGothic"/>
                          <a:cs typeface="MS PGothic"/>
                        </a:rPr>
                        <a:t>私鉄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・ケ</a:t>
                      </a:r>
                      <a:r>
                        <a:rPr sz="900" spc="-65" dirty="0">
                          <a:latin typeface="MS PGothic"/>
                          <a:cs typeface="MS PGothic"/>
                        </a:rPr>
                        <a:t>ー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ブ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ル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69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900" spc="-65" dirty="0">
                          <a:latin typeface="MS PGothic"/>
                          <a:cs typeface="MS PGothic"/>
                        </a:rPr>
                        <a:t>艹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艹艹艹艹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艹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69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900" spc="-100" dirty="0">
                          <a:latin typeface="MS PGothic"/>
                          <a:cs typeface="MS PGothic"/>
                        </a:rPr>
                        <a:t>車中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900" spc="8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▲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69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3511" y="7907143"/>
            <a:ext cx="208457" cy="120566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0982706" y="1508506"/>
            <a:ext cx="143700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0" dirty="0">
                <a:latin typeface="MS Gothic"/>
                <a:cs typeface="MS Gothic"/>
              </a:rPr>
              <a:t>（</a:t>
            </a:r>
            <a:r>
              <a:rPr sz="1100" spc="-110" dirty="0">
                <a:latin typeface="MS Gothic"/>
                <a:cs typeface="MS Gothic"/>
              </a:rPr>
              <a:t>公社</a:t>
            </a:r>
            <a:r>
              <a:rPr sz="1100" spc="-100" dirty="0">
                <a:latin typeface="MS Gothic"/>
                <a:cs typeface="MS Gothic"/>
              </a:rPr>
              <a:t>）</a:t>
            </a:r>
            <a:r>
              <a:rPr sz="1100" spc="-110" dirty="0">
                <a:latin typeface="MS Gothic"/>
                <a:cs typeface="MS Gothic"/>
              </a:rPr>
              <a:t>鳥取</a:t>
            </a:r>
            <a:r>
              <a:rPr sz="1100" spc="-100" dirty="0">
                <a:latin typeface="MS Gothic"/>
                <a:cs typeface="MS Gothic"/>
              </a:rPr>
              <a:t>県</a:t>
            </a:r>
            <a:r>
              <a:rPr sz="1100" spc="-110" dirty="0">
                <a:latin typeface="MS Gothic"/>
                <a:cs typeface="MS Gothic"/>
              </a:rPr>
              <a:t>観光</a:t>
            </a:r>
            <a:r>
              <a:rPr sz="1100" spc="-100" dirty="0">
                <a:latin typeface="MS Gothic"/>
                <a:cs typeface="MS Gothic"/>
              </a:rPr>
              <a:t>連</a:t>
            </a:r>
            <a:r>
              <a:rPr sz="1100" dirty="0">
                <a:latin typeface="MS Gothic"/>
                <a:cs typeface="MS Gothic"/>
              </a:rPr>
              <a:t>盟</a:t>
            </a:r>
            <a:endParaRPr sz="1100">
              <a:latin typeface="MS Gothic"/>
              <a:cs typeface="MS Gothic"/>
            </a:endParaRPr>
          </a:p>
        </p:txBody>
      </p:sp>
      <p:sp>
        <p:nvSpPr>
          <p:cNvPr id="12" name="object 14"/>
          <p:cNvSpPr/>
          <p:nvPr/>
        </p:nvSpPr>
        <p:spPr>
          <a:xfrm>
            <a:off x="4191509" y="2876550"/>
            <a:ext cx="4190491" cy="775135"/>
          </a:xfrm>
          <a:custGeom>
            <a:avLst/>
            <a:gdLst/>
            <a:ahLst/>
            <a:cxnLst/>
            <a:rect l="l" t="t" r="r" b="b"/>
            <a:pathLst>
              <a:path w="3581400" h="704850">
                <a:moveTo>
                  <a:pt x="117475" y="0"/>
                </a:moveTo>
                <a:lnTo>
                  <a:pt x="71741" y="9229"/>
                </a:lnTo>
                <a:lnTo>
                  <a:pt x="34401" y="34401"/>
                </a:lnTo>
                <a:lnTo>
                  <a:pt x="9229" y="71741"/>
                </a:lnTo>
                <a:lnTo>
                  <a:pt x="0" y="117475"/>
                </a:lnTo>
                <a:lnTo>
                  <a:pt x="0" y="587375"/>
                </a:lnTo>
                <a:lnTo>
                  <a:pt x="9229" y="633108"/>
                </a:lnTo>
                <a:lnTo>
                  <a:pt x="34401" y="670448"/>
                </a:lnTo>
                <a:lnTo>
                  <a:pt x="71741" y="695620"/>
                </a:lnTo>
                <a:lnTo>
                  <a:pt x="117475" y="704850"/>
                </a:lnTo>
                <a:lnTo>
                  <a:pt x="3463925" y="704850"/>
                </a:lnTo>
                <a:lnTo>
                  <a:pt x="3509658" y="695620"/>
                </a:lnTo>
                <a:lnTo>
                  <a:pt x="3546998" y="670448"/>
                </a:lnTo>
                <a:lnTo>
                  <a:pt x="3572170" y="633108"/>
                </a:lnTo>
                <a:lnTo>
                  <a:pt x="3581400" y="587375"/>
                </a:lnTo>
                <a:lnTo>
                  <a:pt x="3581400" y="117475"/>
                </a:lnTo>
                <a:lnTo>
                  <a:pt x="3572170" y="71741"/>
                </a:lnTo>
                <a:lnTo>
                  <a:pt x="3546998" y="34401"/>
                </a:lnTo>
                <a:lnTo>
                  <a:pt x="3509658" y="9229"/>
                </a:lnTo>
                <a:lnTo>
                  <a:pt x="3463925" y="0"/>
                </a:lnTo>
                <a:lnTo>
                  <a:pt x="117475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r>
              <a:rPr lang="ja-JP" altLang="en-US" sz="1100" dirty="0" smtClean="0"/>
              <a:t>　　</a:t>
            </a:r>
            <a:r>
              <a:rPr lang="ja-JP" altLang="en-US" sz="1400" u="sng" dirty="0" smtClean="0"/>
              <a:t>鳥取東部エリア選択体験</a:t>
            </a:r>
            <a:endParaRPr lang="en-US" altLang="ja-JP" sz="1400" u="sng" dirty="0" smtClean="0"/>
          </a:p>
          <a:p>
            <a:r>
              <a:rPr lang="ja-JP" altLang="en-US" sz="1050" dirty="0" smtClean="0"/>
              <a:t>　　●「砂丘エリア」</a:t>
            </a:r>
            <a:r>
              <a:rPr lang="ja-JP" altLang="en-US" sz="1050" dirty="0" smtClean="0">
                <a:solidFill>
                  <a:srgbClr val="FF0000"/>
                </a:solidFill>
              </a:rPr>
              <a:t>サンドボード、パラグライダー、砂の美術館</a:t>
            </a:r>
            <a:endParaRPr lang="en-US" altLang="ja-JP" sz="1050" dirty="0" smtClean="0">
              <a:solidFill>
                <a:srgbClr val="FF0000"/>
              </a:solidFill>
            </a:endParaRPr>
          </a:p>
          <a:p>
            <a:r>
              <a:rPr lang="ja-JP" altLang="en-US" sz="1050" dirty="0"/>
              <a:t>　</a:t>
            </a:r>
            <a:r>
              <a:rPr lang="ja-JP" altLang="en-US" sz="1050" dirty="0" smtClean="0"/>
              <a:t>　●「浦富エリア」</a:t>
            </a:r>
            <a:r>
              <a:rPr lang="ja-JP" altLang="en-US" sz="1050" dirty="0" smtClean="0">
                <a:solidFill>
                  <a:srgbClr val="FF0000"/>
                </a:solidFill>
              </a:rPr>
              <a:t>シーカヤック、ＳＵＰ、シュノーケリング、遊覧船乗船など</a:t>
            </a:r>
            <a:endParaRPr lang="en-US" sz="105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146</Words>
  <Application>Microsoft Office PowerPoint</Application>
  <PresentationFormat>ユーザー設定</PresentationFormat>
  <Paragraphs>84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MS PGothic</vt:lpstr>
      <vt:lpstr>MS PGothic</vt:lpstr>
      <vt:lpstr>MS Gothic</vt:lpstr>
      <vt:lpstr>Calibri</vt:lpstr>
      <vt:lpstr>Times New Roman</vt:lpstr>
      <vt:lpstr>Office Theme</vt:lpstr>
      <vt:lpstr>モデルコース（２泊３日）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モデルコース（２泊３日）</dc:title>
  <cp:lastModifiedBy>kobayashi</cp:lastModifiedBy>
  <cp:revision>1</cp:revision>
  <dcterms:created xsi:type="dcterms:W3CDTF">2021-10-22T02:35:38Z</dcterms:created>
  <dcterms:modified xsi:type="dcterms:W3CDTF">2021-10-22T03:05:24Z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2021-10-22T00:00:00Z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2021-10-22T00:00:00Z</vt:filetime>
  </property>
</Properties>
</file>