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106400" cy="9258300"/>
  <p:notesSz cx="13106400" cy="9258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58" y="-12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6042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モ</a:t>
            </a:r>
            <a:r>
              <a:rPr spc="-55" dirty="0"/>
              <a:t>デルコース</a:t>
            </a:r>
            <a:r>
              <a:rPr spc="-50" dirty="0"/>
              <a:t>（２</a:t>
            </a:r>
            <a:r>
              <a:rPr spc="-90" dirty="0"/>
              <a:t>泊</a:t>
            </a:r>
            <a:r>
              <a:rPr spc="-70" dirty="0"/>
              <a:t>３</a:t>
            </a:r>
            <a:r>
              <a:rPr spc="-90" dirty="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7991473" cy="4983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行 先</a:t>
                      </a:r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方</a:t>
                      </a:r>
                      <a:r>
                        <a:rPr sz="12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200" spc="-5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徒	名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写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件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朝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旅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sz="1000" spc="-60" dirty="0">
                <a:latin typeface="MS PGothic"/>
                <a:cs typeface="MS PGothic"/>
              </a:rPr>
              <a:t>ご</a:t>
            </a:r>
            <a:r>
              <a:rPr sz="1000" spc="-90" dirty="0">
                <a:latin typeface="MS PGothic"/>
                <a:cs typeface="MS PGothic"/>
              </a:rPr>
              <a:t>旅</a:t>
            </a:r>
            <a:r>
              <a:rPr sz="1000" spc="-105" dirty="0">
                <a:latin typeface="MS PGothic"/>
                <a:cs typeface="MS PGothic"/>
              </a:rPr>
              <a:t>行期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60" dirty="0">
                <a:latin typeface="MS PGothic"/>
                <a:cs typeface="MS PGothic"/>
              </a:rPr>
              <a:t>：</a:t>
            </a:r>
            <a:r>
              <a:rPr sz="1000" spc="-105" dirty="0">
                <a:latin typeface="MS PGothic"/>
                <a:cs typeface="MS PGothic"/>
              </a:rPr>
              <a:t>令</a:t>
            </a:r>
            <a:r>
              <a:rPr sz="1000" spc="-5" dirty="0">
                <a:latin typeface="MS PGothic"/>
                <a:cs typeface="MS PGothic"/>
              </a:rPr>
              <a:t>和	年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～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190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274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MS PGothic"/>
                <a:cs typeface="MS PGothic"/>
              </a:rPr>
              <a:t>2</a:t>
            </a:r>
            <a:r>
              <a:rPr sz="1000" spc="-60" dirty="0">
                <a:latin typeface="MS PGothic"/>
                <a:cs typeface="MS PGothic"/>
              </a:rPr>
              <a:t>02</a:t>
            </a:r>
            <a:r>
              <a:rPr sz="1000" spc="-5" dirty="0">
                <a:latin typeface="MS PGothic"/>
                <a:cs typeface="MS PGothic"/>
              </a:rPr>
              <a:t>1</a:t>
            </a:r>
            <a:r>
              <a:rPr sz="1000" spc="-130" dirty="0">
                <a:latin typeface="MS PGothic"/>
                <a:cs typeface="MS PGothic"/>
              </a:rPr>
              <a:t> </a:t>
            </a:r>
            <a:r>
              <a:rPr sz="1000" spc="-90" dirty="0">
                <a:latin typeface="MS PGothic"/>
                <a:cs typeface="MS PGothic"/>
              </a:rPr>
              <a:t>年</a:t>
            </a:r>
            <a:r>
              <a:rPr sz="1000" spc="-65" dirty="0">
                <a:latin typeface="MS PGothic"/>
                <a:cs typeface="MS PGothic"/>
              </a:rPr>
              <a:t>９</a:t>
            </a:r>
            <a:r>
              <a:rPr sz="1000" spc="-90" dirty="0">
                <a:latin typeface="MS PGothic"/>
                <a:cs typeface="MS PGothic"/>
              </a:rPr>
              <a:t>月</a:t>
            </a:r>
            <a:r>
              <a:rPr sz="1000" spc="-65" dirty="0">
                <a:latin typeface="MS PGothic"/>
                <a:cs typeface="MS PGothic"/>
              </a:rPr>
              <a:t>１</a:t>
            </a:r>
            <a:r>
              <a:rPr sz="1000" spc="-105" dirty="0">
                <a:latin typeface="MS PGothic"/>
                <a:cs typeface="MS PGothic"/>
              </a:rPr>
              <a:t>日作</a:t>
            </a:r>
            <a:r>
              <a:rPr sz="1000" spc="-5" dirty="0">
                <a:latin typeface="MS PGothic"/>
                <a:cs typeface="MS PGothic"/>
              </a:rPr>
              <a:t>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404266"/>
              </p:ext>
            </p:extLst>
          </p:nvPr>
        </p:nvGraphicFramePr>
        <p:xfrm>
          <a:off x="829055" y="2095754"/>
          <a:ext cx="11835129" cy="6024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914400"/>
                <a:gridCol w="7204709"/>
                <a:gridCol w="720725"/>
                <a:gridCol w="1078865"/>
                <a:gridCol w="990600"/>
                <a:gridCol w="520700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0" dirty="0">
                          <a:latin typeface="MS PGothic"/>
                          <a:cs typeface="MS PGothic"/>
                        </a:rPr>
                        <a:t>日次</a:t>
                      </a:r>
                      <a:endParaRPr sz="800" dirty="0">
                        <a:latin typeface="MS PGothic"/>
                        <a:cs typeface="MS PGothic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備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55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427990" marR="2189480" indent="-251460">
                        <a:lnSpc>
                          <a:spcPct val="108000"/>
                        </a:lnSpc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関西地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区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00" spc="140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SA＝＝＝＝＝＝＝＝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佐</a:t>
                      </a:r>
                      <a:r>
                        <a:rPr sz="1000" spc="125" dirty="0">
                          <a:latin typeface="MS PGothic"/>
                          <a:cs typeface="MS PGothic"/>
                        </a:rPr>
                        <a:t>用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JCT＝＝＝＝＝＝＝＝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取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IC＝＝＝＝＝＝＝＝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7:00</a:t>
                      </a:r>
                      <a:r>
                        <a:rPr sz="1000" spc="-14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頃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671830">
                        <a:lnSpc>
                          <a:spcPts val="1465"/>
                        </a:lnSpc>
                        <a:tabLst>
                          <a:tab pos="2033270" algn="l"/>
                        </a:tabLst>
                      </a:pPr>
                      <a:r>
                        <a:rPr sz="1350" spc="-89" baseline="24691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1350" spc="-150" baseline="24691" dirty="0">
                          <a:latin typeface="MS PGothic"/>
                          <a:cs typeface="MS PGothic"/>
                        </a:rPr>
                        <a:t>思</a:t>
                      </a:r>
                      <a:r>
                        <a:rPr sz="1350" spc="-89" baseline="24691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350" spc="-150" baseline="24691" dirty="0">
                          <a:latin typeface="MS PGothic"/>
                          <a:cs typeface="MS PGothic"/>
                        </a:rPr>
                        <a:t>出作</a:t>
                      </a:r>
                      <a:r>
                        <a:rPr sz="1350" spc="-75" baseline="24691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350" baseline="24691" dirty="0">
                          <a:latin typeface="MS PGothic"/>
                          <a:cs typeface="MS PGothic"/>
                        </a:rPr>
                        <a:t>に	</a:t>
                      </a:r>
                      <a:endParaRPr sz="1400" dirty="0" smtClean="0">
                        <a:latin typeface="MS PGothic"/>
                        <a:cs typeface="MS PGothic"/>
                      </a:endParaRPr>
                    </a:p>
                    <a:p>
                      <a:pPr marL="219075">
                        <a:lnSpc>
                          <a:spcPts val="985"/>
                        </a:lnSpc>
                        <a:tabLst>
                          <a:tab pos="5969635" algn="l"/>
                        </a:tabLst>
                      </a:pPr>
                      <a:r>
                        <a:rPr sz="1000" spc="-55" dirty="0" smtClean="0">
                          <a:latin typeface="MS PGothic"/>
                          <a:cs typeface="MS PGothic"/>
                        </a:rPr>
                        <a:t>＝＝＝＝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sz="1000" spc="-50" dirty="0" err="1" smtClean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sz="1000" spc="-45" dirty="0" smtClean="0">
                          <a:latin typeface="MS PGothic"/>
                          <a:cs typeface="MS PGothic"/>
                        </a:rPr>
                        <a:t>）＝＝＝＝</a:t>
                      </a:r>
                      <a:r>
                        <a:rPr sz="1000" spc="35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500" spc="-7" baseline="-30555" dirty="0" smtClean="0">
                          <a:solidFill>
                            <a:srgbClr val="FF0000"/>
                          </a:solidFill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00" spc="-55" dirty="0" smtClean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倉吉市関金地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区</a:t>
                      </a:r>
                      <a:r>
                        <a:rPr sz="1000" spc="-55" dirty="0" err="1" smtClean="0">
                          <a:latin typeface="MS PGothic"/>
                          <a:cs typeface="MS PGothic"/>
                        </a:rPr>
                        <a:t>にて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民</a:t>
                      </a:r>
                      <a:r>
                        <a:rPr sz="1000" spc="-90" dirty="0" err="1" smtClean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60" dirty="0" err="1" smtClean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 smtClean="0">
                          <a:latin typeface="MS PGothic"/>
                          <a:cs typeface="MS PGothic"/>
                        </a:rPr>
                        <a:t>）</a:t>
                      </a:r>
                      <a:endParaRPr sz="1000" dirty="0" smtClean="0">
                        <a:latin typeface="MS PGothic"/>
                        <a:cs typeface="MS PGothic"/>
                      </a:endParaRPr>
                    </a:p>
                    <a:p>
                      <a:pPr marL="603250">
                        <a:lnSpc>
                          <a:spcPts val="570"/>
                        </a:lnSpc>
                        <a:spcBef>
                          <a:spcPts val="1000"/>
                        </a:spcBef>
                        <a:tabLst>
                          <a:tab pos="1310005" algn="l"/>
                          <a:tab pos="2033270" algn="l"/>
                        </a:tabLst>
                      </a:pPr>
                      <a:r>
                        <a:rPr sz="1500" spc="-67" baseline="30555" dirty="0" smtClean="0">
                          <a:latin typeface="MS PGothic"/>
                          <a:cs typeface="MS PGothic"/>
                        </a:rPr>
                        <a:t>11</a:t>
                      </a:r>
                      <a:r>
                        <a:rPr sz="1500" spc="-75" baseline="30555" dirty="0" smtClean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500" spc="-82" baseline="30555" dirty="0" smtClean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500" baseline="30555" dirty="0" smtClean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500" spc="-67" baseline="30555" dirty="0" smtClean="0">
                          <a:latin typeface="MS PGothic"/>
                          <a:cs typeface="MS PGothic"/>
                        </a:rPr>
                        <a:t>12</a:t>
                      </a:r>
                      <a:r>
                        <a:rPr sz="1500" spc="-89" baseline="30555" dirty="0" smtClean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500" spc="-67" baseline="30555" dirty="0" smtClean="0">
                          <a:latin typeface="MS PGothic"/>
                          <a:cs typeface="MS PGothic"/>
                        </a:rPr>
                        <a:t>2</a:t>
                      </a:r>
                      <a:r>
                        <a:rPr sz="1500" baseline="30555" dirty="0" smtClean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500" baseline="30555" dirty="0">
                          <a:latin typeface="MS PGothic"/>
                          <a:cs typeface="MS PGothic"/>
                        </a:rPr>
                        <a:t>	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L="1007110" algn="ctr">
                        <a:lnSpc>
                          <a:spcPts val="630"/>
                        </a:lnSpc>
                        <a:tabLst>
                          <a:tab pos="1713864" algn="l"/>
                        </a:tabLst>
                      </a:pPr>
                      <a:endParaRPr sz="1000" dirty="0">
                        <a:latin typeface="MS PGothic"/>
                        <a:cs typeface="MS PGothic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1665" marR="461645" indent="38100">
                        <a:lnSpc>
                          <a:spcPct val="189200"/>
                        </a:lnSpc>
                        <a:spcBef>
                          <a:spcPts val="1019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50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47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倉吉市関金</a:t>
                      </a:r>
                      <a:r>
                        <a:rPr sz="1200" spc="-110" dirty="0">
                          <a:latin typeface="MS PGothic"/>
                          <a:cs typeface="MS PGothic"/>
                        </a:rPr>
                        <a:t>地区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95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986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00" spc="-6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県内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で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人気</a:t>
                      </a:r>
                      <a:endParaRPr sz="900" dirty="0">
                        <a:latin typeface="MS PGothic"/>
                        <a:cs typeface="MS PGothic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倉吉市関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金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地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区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にて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「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農業体験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」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と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「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自然体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験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」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）＝＝＝＝＝＝＝＝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東郷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湖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ド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ラゴ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ンカ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ヌ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験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2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L="1019175" algn="ctr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2188210" algn="l"/>
                          <a:tab pos="3276600" algn="l"/>
                          <a:tab pos="4527550" algn="l"/>
                        </a:tabLst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12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13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16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16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0160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15494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2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200" spc="-8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2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三朝温泉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237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74875">
                        <a:lnSpc>
                          <a:spcPts val="1590"/>
                        </a:lnSpc>
                        <a:spcBef>
                          <a:spcPts val="925"/>
                        </a:spcBef>
                      </a:pPr>
                      <a:endParaRPr sz="1400" dirty="0" smtClean="0">
                        <a:latin typeface="MS PGothic"/>
                        <a:cs typeface="MS PGothic"/>
                      </a:endParaRPr>
                    </a:p>
                    <a:p>
                      <a:pPr marL="176530">
                        <a:lnSpc>
                          <a:spcPts val="1110"/>
                        </a:lnSpc>
                        <a:tabLst>
                          <a:tab pos="5953125" algn="l"/>
                        </a:tabLst>
                      </a:pPr>
                      <a:r>
                        <a:rPr sz="1000" spc="-45" dirty="0" err="1" smtClean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-55" dirty="0" err="1" smtClean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000" spc="-60" dirty="0" err="1" smtClean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05" dirty="0" err="1" smtClean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5" dirty="0" err="1" smtClean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40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27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 err="1">
                          <a:latin typeface="MS PGothic"/>
                          <a:cs typeface="MS PGothic"/>
                        </a:rPr>
                        <a:t>三朝温泉</a:t>
                      </a:r>
                      <a:r>
                        <a:rPr sz="1000" spc="-240" dirty="0" smtClean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lang="en-US" sz="1000" spc="-240" dirty="0" smtClean="0">
                          <a:latin typeface="MS PGothic"/>
                          <a:cs typeface="MS PGothic"/>
                        </a:rPr>
                        <a:t>=</a:t>
                      </a:r>
                      <a:r>
                        <a:rPr lang="ja-JP" altLang="en-US" sz="1000" spc="-240" dirty="0" smtClean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500" spc="-7" baseline="-16666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lang="ja-JP" altLang="en-US" sz="1500" spc="-7" baseline="-16666" dirty="0" smtClean="0">
                          <a:latin typeface="MS PGothic"/>
                          <a:cs typeface="MS PGothic"/>
                        </a:rPr>
                        <a:t>　　　　</a:t>
                      </a:r>
                      <a:r>
                        <a:rPr sz="1000" spc="-50" dirty="0" smtClean="0">
                          <a:latin typeface="MS PGothic"/>
                          <a:cs typeface="MS PGothic"/>
                        </a:rPr>
                        <a:t>＝＝＝＝</a:t>
                      </a:r>
                      <a:r>
                        <a:rPr sz="1000" spc="-105" dirty="0" err="1">
                          <a:latin typeface="MS PGothic"/>
                          <a:cs typeface="MS PGothic"/>
                        </a:rPr>
                        <a:t>溝</a:t>
                      </a:r>
                      <a:r>
                        <a:rPr sz="1000" spc="135" dirty="0" err="1">
                          <a:latin typeface="MS PGothic"/>
                          <a:cs typeface="MS PGothic"/>
                        </a:rPr>
                        <a:t>口</a:t>
                      </a:r>
                      <a:r>
                        <a:rPr sz="1000" spc="-50" dirty="0" err="1">
                          <a:latin typeface="MS PGothic"/>
                          <a:cs typeface="MS PGothic"/>
                        </a:rPr>
                        <a:t>IC</a:t>
                      </a:r>
                      <a:r>
                        <a:rPr sz="1000" spc="-50" dirty="0" smtClean="0">
                          <a:latin typeface="MS PGothic"/>
                          <a:cs typeface="MS PGothic"/>
                        </a:rPr>
                        <a:t>＝＝＝＝＝＝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L="210185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244725" algn="l"/>
                        </a:tabLst>
                      </a:pPr>
                      <a:r>
                        <a:rPr sz="1500" spc="-60" baseline="11111" dirty="0">
                          <a:latin typeface="MS PGothic"/>
                          <a:cs typeface="MS PGothic"/>
                        </a:rPr>
                        <a:t>8：00	</a:t>
                      </a:r>
                      <a:endParaRPr lang="en-US" sz="1500" spc="-60" baseline="11111" dirty="0" smtClean="0">
                        <a:latin typeface="MS PGothic"/>
                        <a:cs typeface="MS PGothic"/>
                      </a:endParaRPr>
                    </a:p>
                    <a:p>
                      <a:pPr marL="210185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244725" algn="l"/>
                        </a:tabLst>
                      </a:pPr>
                      <a:endParaRPr lang="en-US" sz="900" spc="-45" dirty="0" smtClean="0">
                        <a:latin typeface="MS PGothic"/>
                        <a:cs typeface="MS PGothic"/>
                      </a:endParaRPr>
                    </a:p>
                    <a:p>
                      <a:pPr marL="210185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244725" algn="l"/>
                        </a:tabLst>
                      </a:pPr>
                      <a:r>
                        <a:rPr lang="ja-JP" altLang="en-US" sz="900" spc="-45" dirty="0" smtClean="0">
                          <a:latin typeface="MS PGothic"/>
                          <a:cs typeface="MS PGothic"/>
                        </a:rPr>
                        <a:t>　　　　　　　　　　　　　　　　　　　　　　　　　　　　　　　　</a:t>
                      </a:r>
                      <a:r>
                        <a:rPr sz="900" spc="-45" dirty="0" smtClean="0">
                          <a:latin typeface="MS PGothic"/>
                          <a:cs typeface="MS PGothic"/>
                        </a:rPr>
                        <a:t>９：００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lang="ja-JP" altLang="en-US" sz="900" spc="-45" dirty="0" smtClean="0">
                          <a:latin typeface="MS PGothic"/>
                          <a:cs typeface="MS PGothic"/>
                        </a:rPr>
                        <a:t>　　　　　　　　　　　　　　　　　　　　　　　　　　　　　　　　　　　　　　　　　　</a:t>
                      </a:r>
                      <a:r>
                        <a:rPr sz="900" spc="-45" dirty="0" smtClean="0">
                          <a:latin typeface="MS PGothic"/>
                          <a:cs typeface="MS PGothic"/>
                        </a:rPr>
                        <a:t>１３：３０</a:t>
                      </a:r>
                      <a:endParaRPr sz="900" dirty="0">
                        <a:latin typeface="MS PGothic"/>
                        <a:cs typeface="MS PGothic"/>
                      </a:endParaRPr>
                    </a:p>
                    <a:p>
                      <a:pPr marL="21907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55" dirty="0" smtClean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米子道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国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道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各地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R="186245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</a:p>
                  </a:txBody>
                  <a:tcPr marL="0" marR="0" marT="1174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4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171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50" spc="-100" dirty="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8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天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候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れ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が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ご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ざ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55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762">
                <a:tc gridSpan="3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55"/>
                        </a:spcBef>
                        <a:tabLst>
                          <a:tab pos="561975" algn="l"/>
                          <a:tab pos="1052830" algn="l"/>
                          <a:tab pos="1624330" algn="l"/>
                          <a:tab pos="2633345" algn="l"/>
                          <a:tab pos="2945765" algn="l"/>
                          <a:tab pos="3694429" algn="l"/>
                          <a:tab pos="4593590" algn="l"/>
                          <a:tab pos="5860415" algn="l"/>
                          <a:tab pos="6732270" algn="l"/>
                          <a:tab pos="79330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記入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例	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Ｊ</a:t>
                      </a:r>
                      <a:r>
                        <a:rPr sz="9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Ｒ	</a:t>
                      </a:r>
                      <a:r>
                        <a:rPr sz="900" spc="-40" dirty="0">
                          <a:latin typeface="MS PGothic"/>
                          <a:cs typeface="MS PGothic"/>
                        </a:rPr>
                        <a:t>――――	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バ</a:t>
                      </a:r>
                      <a:r>
                        <a:rPr sz="900" spc="229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900" spc="229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=========	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船	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～～～～～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1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△	徒</a:t>
                      </a:r>
                      <a:r>
                        <a:rPr sz="900" spc="1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歩</a:t>
                      </a:r>
                      <a:r>
                        <a:rPr sz="900" spc="17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・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ブ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ル	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艹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艹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7922383"/>
            <a:ext cx="208457" cy="12056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0" dirty="0">
                <a:latin typeface="MS Gothic"/>
                <a:cs typeface="MS Gothic"/>
              </a:rPr>
              <a:t>（</a:t>
            </a:r>
            <a:r>
              <a:rPr sz="1100" spc="-110" dirty="0">
                <a:latin typeface="MS Gothic"/>
                <a:cs typeface="MS Gothic"/>
              </a:rPr>
              <a:t>公社</a:t>
            </a:r>
            <a:r>
              <a:rPr sz="1100" spc="-100" dirty="0">
                <a:latin typeface="MS Gothic"/>
                <a:cs typeface="MS Gothic"/>
              </a:rPr>
              <a:t>）</a:t>
            </a:r>
            <a:r>
              <a:rPr sz="1100" spc="-110" dirty="0">
                <a:latin typeface="MS Gothic"/>
                <a:cs typeface="MS Gothic"/>
              </a:rPr>
              <a:t>鳥取</a:t>
            </a:r>
            <a:r>
              <a:rPr sz="1100" spc="-100" dirty="0">
                <a:latin typeface="MS Gothic"/>
                <a:cs typeface="MS Gothic"/>
              </a:rPr>
              <a:t>県</a:t>
            </a:r>
            <a:r>
              <a:rPr sz="1100" spc="-110" dirty="0">
                <a:latin typeface="MS Gothic"/>
                <a:cs typeface="MS Gothic"/>
              </a:rPr>
              <a:t>観光</a:t>
            </a:r>
            <a:r>
              <a:rPr sz="1100" spc="-100" dirty="0">
                <a:latin typeface="MS Gothic"/>
                <a:cs typeface="MS Gothic"/>
              </a:rPr>
              <a:t>連</a:t>
            </a:r>
            <a:r>
              <a:rPr sz="1100" dirty="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86200" y="2876550"/>
            <a:ext cx="4190491" cy="775135"/>
          </a:xfrm>
          <a:custGeom>
            <a:avLst/>
            <a:gdLst/>
            <a:ahLst/>
            <a:cxnLst/>
            <a:rect l="l" t="t" r="r" b="b"/>
            <a:pathLst>
              <a:path w="3581400" h="704850">
                <a:moveTo>
                  <a:pt x="117475" y="0"/>
                </a:moveTo>
                <a:lnTo>
                  <a:pt x="71741" y="9229"/>
                </a:lnTo>
                <a:lnTo>
                  <a:pt x="34401" y="34401"/>
                </a:lnTo>
                <a:lnTo>
                  <a:pt x="9229" y="71741"/>
                </a:lnTo>
                <a:lnTo>
                  <a:pt x="0" y="117475"/>
                </a:lnTo>
                <a:lnTo>
                  <a:pt x="0" y="587375"/>
                </a:lnTo>
                <a:lnTo>
                  <a:pt x="9229" y="633108"/>
                </a:lnTo>
                <a:lnTo>
                  <a:pt x="34401" y="670448"/>
                </a:lnTo>
                <a:lnTo>
                  <a:pt x="71741" y="695620"/>
                </a:lnTo>
                <a:lnTo>
                  <a:pt x="117475" y="704850"/>
                </a:lnTo>
                <a:lnTo>
                  <a:pt x="3463925" y="704850"/>
                </a:lnTo>
                <a:lnTo>
                  <a:pt x="3509658" y="695620"/>
                </a:lnTo>
                <a:lnTo>
                  <a:pt x="3546998" y="670448"/>
                </a:lnTo>
                <a:lnTo>
                  <a:pt x="3572170" y="633108"/>
                </a:lnTo>
                <a:lnTo>
                  <a:pt x="3581400" y="587375"/>
                </a:lnTo>
                <a:lnTo>
                  <a:pt x="3581400" y="117475"/>
                </a:lnTo>
                <a:lnTo>
                  <a:pt x="3572170" y="71741"/>
                </a:lnTo>
                <a:lnTo>
                  <a:pt x="3546998" y="34401"/>
                </a:lnTo>
                <a:lnTo>
                  <a:pt x="3509658" y="9229"/>
                </a:lnTo>
                <a:lnTo>
                  <a:pt x="3463925" y="0"/>
                </a:lnTo>
                <a:lnTo>
                  <a:pt x="117475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r>
              <a:rPr lang="ja-JP" altLang="en-US" sz="1100" dirty="0" smtClean="0"/>
              <a:t>　　</a:t>
            </a:r>
            <a:r>
              <a:rPr lang="ja-JP" altLang="en-US" sz="1400" u="sng" dirty="0" smtClean="0"/>
              <a:t>鳥取東部エリア選択体験</a:t>
            </a:r>
            <a:endParaRPr lang="en-US" altLang="ja-JP" sz="1400" u="sng" dirty="0" smtClean="0"/>
          </a:p>
          <a:p>
            <a:r>
              <a:rPr lang="ja-JP" altLang="en-US" sz="1050" dirty="0" smtClean="0"/>
              <a:t>　　●「砂丘エリア」</a:t>
            </a:r>
            <a:r>
              <a:rPr lang="ja-JP" altLang="en-US" sz="1050" dirty="0" smtClean="0">
                <a:solidFill>
                  <a:srgbClr val="FF0000"/>
                </a:solidFill>
              </a:rPr>
              <a:t>サンドボード、パラグライダー、砂の美術館</a:t>
            </a:r>
            <a:endParaRPr lang="en-US" altLang="ja-JP" sz="1050" dirty="0" smtClean="0">
              <a:solidFill>
                <a:srgbClr val="FF0000"/>
              </a:solidFill>
            </a:endParaRPr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●「浦富エリア」</a:t>
            </a:r>
            <a:r>
              <a:rPr lang="ja-JP" altLang="en-US" sz="1050" dirty="0" smtClean="0">
                <a:solidFill>
                  <a:srgbClr val="FF0000"/>
                </a:solidFill>
              </a:rPr>
              <a:t>シーカヤック、ＳＵＰ、シュノーケリング、遊覧船乗船など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15" name="object 14"/>
          <p:cNvSpPr/>
          <p:nvPr/>
        </p:nvSpPr>
        <p:spPr>
          <a:xfrm>
            <a:off x="4191000" y="5162550"/>
            <a:ext cx="4190491" cy="775135"/>
          </a:xfrm>
          <a:custGeom>
            <a:avLst/>
            <a:gdLst/>
            <a:ahLst/>
            <a:cxnLst/>
            <a:rect l="l" t="t" r="r" b="b"/>
            <a:pathLst>
              <a:path w="3581400" h="704850">
                <a:moveTo>
                  <a:pt x="117475" y="0"/>
                </a:moveTo>
                <a:lnTo>
                  <a:pt x="71741" y="9229"/>
                </a:lnTo>
                <a:lnTo>
                  <a:pt x="34401" y="34401"/>
                </a:lnTo>
                <a:lnTo>
                  <a:pt x="9229" y="71741"/>
                </a:lnTo>
                <a:lnTo>
                  <a:pt x="0" y="117475"/>
                </a:lnTo>
                <a:lnTo>
                  <a:pt x="0" y="587375"/>
                </a:lnTo>
                <a:lnTo>
                  <a:pt x="9229" y="633108"/>
                </a:lnTo>
                <a:lnTo>
                  <a:pt x="34401" y="670448"/>
                </a:lnTo>
                <a:lnTo>
                  <a:pt x="71741" y="695620"/>
                </a:lnTo>
                <a:lnTo>
                  <a:pt x="117475" y="704850"/>
                </a:lnTo>
                <a:lnTo>
                  <a:pt x="3463925" y="704850"/>
                </a:lnTo>
                <a:lnTo>
                  <a:pt x="3509658" y="695620"/>
                </a:lnTo>
                <a:lnTo>
                  <a:pt x="3546998" y="670448"/>
                </a:lnTo>
                <a:lnTo>
                  <a:pt x="3572170" y="633108"/>
                </a:lnTo>
                <a:lnTo>
                  <a:pt x="3581400" y="587375"/>
                </a:lnTo>
                <a:lnTo>
                  <a:pt x="3581400" y="117475"/>
                </a:lnTo>
                <a:lnTo>
                  <a:pt x="3572170" y="71741"/>
                </a:lnTo>
                <a:lnTo>
                  <a:pt x="3546998" y="34401"/>
                </a:lnTo>
                <a:lnTo>
                  <a:pt x="3509658" y="9229"/>
                </a:lnTo>
                <a:lnTo>
                  <a:pt x="3463925" y="0"/>
                </a:lnTo>
                <a:lnTo>
                  <a:pt x="117475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r>
              <a:rPr lang="ja-JP" altLang="en-US" sz="1100" dirty="0" smtClean="0"/>
              <a:t>　　</a:t>
            </a:r>
            <a:r>
              <a:rPr lang="ja-JP" altLang="en-US" sz="1400" u="sng" dirty="0" smtClean="0"/>
              <a:t>大山自然体験プログラム（昼食）</a:t>
            </a:r>
            <a:endParaRPr lang="en-US" altLang="ja-JP" sz="1400" u="sng" dirty="0" smtClean="0"/>
          </a:p>
          <a:p>
            <a:r>
              <a:rPr lang="ja-JP" altLang="en-US" sz="1050" dirty="0" smtClean="0"/>
              <a:t>　　●「ブナの森ハイキング」「乗馬体験」「フィールドアスレチック</a:t>
            </a:r>
            <a:r>
              <a:rPr lang="ja-JP" altLang="en-US" sz="1050" dirty="0"/>
              <a:t>」</a:t>
            </a:r>
            <a:endParaRPr lang="en-US" altLang="ja-JP" sz="1050" dirty="0" smtClean="0">
              <a:solidFill>
                <a:srgbClr val="FF0000"/>
              </a:solidFill>
            </a:endParaRPr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●「ショートゴルフ」「サイクリング」「バウムクーヘン作り」など</a:t>
            </a:r>
            <a:endParaRPr lang="en-US" sz="105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114</Words>
  <Application>Microsoft Office PowerPoint</Application>
  <PresentationFormat>ユーザー設定</PresentationFormat>
  <Paragraphs>82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MS Gothic</vt:lpstr>
      <vt:lpstr>Calibri</vt:lpstr>
      <vt:lpstr>Times New Roman</vt:lpstr>
      <vt:lpstr>Office Theme</vt:lpstr>
      <vt:lpstr>モデルコース（２泊３日）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モデルコース（２泊３日）</dc:title>
  <cp:lastModifiedBy>kobayashi</cp:lastModifiedBy>
  <cp:revision>2</cp:revision>
  <dcterms:created xsi:type="dcterms:W3CDTF">2021-10-22T02:35:11Z</dcterms:created>
  <dcterms:modified xsi:type="dcterms:W3CDTF">2021-10-22T03:01:14Z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2021-10-22T00:00:00Z</vt:filetime>
  </property>
</Properties>
</file>