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3106400" cy="9258300"/>
  <p:notesSz cx="13106400" cy="9258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96" y="1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82980" y="2870073"/>
            <a:ext cx="11140440" cy="19442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65960" y="5184648"/>
            <a:ext cx="9174480" cy="231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55320" y="2129409"/>
            <a:ext cx="5701284" cy="61104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749796" y="2129409"/>
            <a:ext cx="5701284" cy="61104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708" y="755650"/>
            <a:ext cx="3046983" cy="36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29055" y="2095754"/>
            <a:ext cx="11864340" cy="5861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56176" y="8610219"/>
            <a:ext cx="4194048" cy="46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55320" y="8610219"/>
            <a:ext cx="3014472" cy="46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436608" y="8610219"/>
            <a:ext cx="3014472" cy="46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62585">
              <a:lnSpc>
                <a:spcPct val="100000"/>
              </a:lnSpc>
              <a:spcBef>
                <a:spcPts val="95"/>
              </a:spcBef>
            </a:pPr>
            <a:r>
              <a:rPr spc="-50" dirty="0"/>
              <a:t>モ</a:t>
            </a:r>
            <a:r>
              <a:rPr spc="-55" dirty="0"/>
              <a:t>デルコース</a:t>
            </a:r>
            <a:r>
              <a:rPr spc="-50" dirty="0"/>
              <a:t>（２</a:t>
            </a:r>
            <a:r>
              <a:rPr spc="-90" dirty="0"/>
              <a:t>泊</a:t>
            </a:r>
            <a:r>
              <a:rPr spc="-70" dirty="0"/>
              <a:t>３</a:t>
            </a:r>
            <a:r>
              <a:rPr spc="-90" dirty="0"/>
              <a:t>日）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29055" y="1426718"/>
          <a:ext cx="7991473" cy="4983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290"/>
                <a:gridCol w="1288415"/>
                <a:gridCol w="901065"/>
                <a:gridCol w="1008379"/>
                <a:gridCol w="1081404"/>
                <a:gridCol w="901700"/>
                <a:gridCol w="2522220"/>
              </a:tblGrid>
              <a:tr h="272796">
                <a:tc rowSpan="2">
                  <a:txBody>
                    <a:bodyPr/>
                    <a:lstStyle/>
                    <a:p>
                      <a:pPr marL="86360" marR="66675">
                        <a:lnSpc>
                          <a:spcPct val="108000"/>
                        </a:lnSpc>
                        <a:spcBef>
                          <a:spcPts val="570"/>
                        </a:spcBef>
                      </a:pPr>
                      <a:r>
                        <a:rPr sz="1000" dirty="0">
                          <a:latin typeface="MS PGothic"/>
                          <a:cs typeface="MS PGothic"/>
                        </a:rPr>
                        <a:t>行 先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723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0256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MS PGothic"/>
                          <a:cs typeface="MS PGothic"/>
                        </a:rPr>
                        <a:t>方</a:t>
                      </a:r>
                      <a:r>
                        <a:rPr sz="1200" spc="21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面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31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33375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200" spc="-55" dirty="0">
                          <a:latin typeface="MS PGothic"/>
                          <a:cs typeface="MS PGothic"/>
                        </a:rPr>
                        <a:t>ク</a:t>
                      </a:r>
                      <a:r>
                        <a:rPr sz="1200" spc="-50" dirty="0">
                          <a:latin typeface="MS PGothic"/>
                          <a:cs typeface="MS PGothic"/>
                        </a:rPr>
                        <a:t>ラ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ス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440"/>
                        </a:spcBef>
                        <a:tabLst>
                          <a:tab pos="681355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生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徒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58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440"/>
                        </a:spcBef>
                        <a:tabLst>
                          <a:tab pos="581660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写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真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：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58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527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000" spc="-5" dirty="0">
                          <a:latin typeface="MS PGothic"/>
                          <a:cs typeface="MS PGothic"/>
                        </a:rPr>
                        <a:t>合</a:t>
                      </a:r>
                      <a:r>
                        <a:rPr sz="1000" spc="15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計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58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7804">
                        <a:lnSpc>
                          <a:spcPct val="100000"/>
                        </a:lnSpc>
                        <a:spcBef>
                          <a:spcPts val="440"/>
                        </a:spcBef>
                        <a:tabLst>
                          <a:tab pos="758825" algn="l"/>
                        </a:tabLst>
                      </a:pPr>
                      <a:r>
                        <a:rPr sz="1000" spc="-5" dirty="0">
                          <a:latin typeface="MS PGothic"/>
                          <a:cs typeface="MS PGothic"/>
                        </a:rPr>
                        <a:t>泊</a:t>
                      </a:r>
                      <a:r>
                        <a:rPr sz="1000" spc="22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日	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食事条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件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：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朝</a:t>
                      </a:r>
                      <a:r>
                        <a:rPr sz="1000" spc="-65" dirty="0">
                          <a:latin typeface="MS PGothic"/>
                          <a:cs typeface="MS PGothic"/>
                        </a:rPr>
                        <a:t>／</a:t>
                      </a:r>
                      <a:r>
                        <a:rPr sz="1000" spc="-95" dirty="0">
                          <a:latin typeface="MS PGothic"/>
                          <a:cs typeface="MS PGothic"/>
                        </a:rPr>
                        <a:t>昼</a:t>
                      </a:r>
                      <a:r>
                        <a:rPr sz="1000" spc="-65" dirty="0">
                          <a:latin typeface="MS PGothic"/>
                          <a:cs typeface="MS PGothic"/>
                        </a:rPr>
                        <a:t>／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夕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２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58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555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23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681355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引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率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618490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添乗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員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：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083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000" dirty="0">
                          <a:latin typeface="MS PGothic"/>
                          <a:cs typeface="MS PGothic"/>
                        </a:rPr>
                        <a:t>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522605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旅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館	泊</a:t>
                      </a:r>
                      <a:r>
                        <a:rPr sz="1000" spc="19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000" spc="22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車船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中</a:t>
                      </a:r>
                      <a:r>
                        <a:rPr sz="1000" spc="19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〆泊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65708" y="1926081"/>
            <a:ext cx="28219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19810" algn="l"/>
                <a:tab pos="1290955" algn="l"/>
                <a:tab pos="1560830" algn="l"/>
                <a:tab pos="2223770" algn="l"/>
                <a:tab pos="2493645" algn="l"/>
              </a:tabLst>
            </a:pPr>
            <a:r>
              <a:rPr sz="1000" spc="-60" dirty="0">
                <a:latin typeface="MS PGothic"/>
                <a:cs typeface="MS PGothic"/>
              </a:rPr>
              <a:t>ご</a:t>
            </a:r>
            <a:r>
              <a:rPr sz="1000" spc="-90" dirty="0">
                <a:latin typeface="MS PGothic"/>
                <a:cs typeface="MS PGothic"/>
              </a:rPr>
              <a:t>旅</a:t>
            </a:r>
            <a:r>
              <a:rPr sz="1000" spc="-105" dirty="0">
                <a:latin typeface="MS PGothic"/>
                <a:cs typeface="MS PGothic"/>
              </a:rPr>
              <a:t>行期</a:t>
            </a:r>
            <a:r>
              <a:rPr sz="1000" spc="-90" dirty="0">
                <a:latin typeface="MS PGothic"/>
                <a:cs typeface="MS PGothic"/>
              </a:rPr>
              <a:t>日</a:t>
            </a:r>
            <a:r>
              <a:rPr sz="1000" spc="-60" dirty="0">
                <a:latin typeface="MS PGothic"/>
                <a:cs typeface="MS PGothic"/>
              </a:rPr>
              <a:t>：</a:t>
            </a:r>
            <a:r>
              <a:rPr sz="1000" spc="-105" dirty="0">
                <a:latin typeface="MS PGothic"/>
                <a:cs typeface="MS PGothic"/>
              </a:rPr>
              <a:t>令</a:t>
            </a:r>
            <a:r>
              <a:rPr sz="1000" spc="-5" dirty="0">
                <a:latin typeface="MS PGothic"/>
                <a:cs typeface="MS PGothic"/>
              </a:rPr>
              <a:t>和	年	月	</a:t>
            </a:r>
            <a:r>
              <a:rPr sz="1000" spc="-90" dirty="0">
                <a:latin typeface="MS PGothic"/>
                <a:cs typeface="MS PGothic"/>
              </a:rPr>
              <a:t>日</a:t>
            </a:r>
            <a:r>
              <a:rPr sz="1000" spc="-5" dirty="0">
                <a:latin typeface="MS PGothic"/>
                <a:cs typeface="MS PGothic"/>
              </a:rPr>
              <a:t>（</a:t>
            </a:r>
            <a:r>
              <a:rPr sz="1000" spc="265" dirty="0">
                <a:latin typeface="MS PGothic"/>
                <a:cs typeface="MS PGothic"/>
              </a:rPr>
              <a:t> </a:t>
            </a:r>
            <a:r>
              <a:rPr sz="1000" spc="-5" dirty="0">
                <a:latin typeface="MS PGothic"/>
                <a:cs typeface="MS PGothic"/>
              </a:rPr>
              <a:t>）</a:t>
            </a:r>
            <a:r>
              <a:rPr sz="1000" spc="265" dirty="0">
                <a:latin typeface="MS PGothic"/>
                <a:cs typeface="MS PGothic"/>
              </a:rPr>
              <a:t> </a:t>
            </a:r>
            <a:r>
              <a:rPr sz="1000" spc="-5" dirty="0">
                <a:latin typeface="MS PGothic"/>
                <a:cs typeface="MS PGothic"/>
              </a:rPr>
              <a:t>～	月	</a:t>
            </a:r>
            <a:r>
              <a:rPr sz="1000" spc="-90" dirty="0">
                <a:latin typeface="MS PGothic"/>
                <a:cs typeface="MS PGothic"/>
              </a:rPr>
              <a:t>日</a:t>
            </a:r>
            <a:r>
              <a:rPr sz="1000" spc="-5" dirty="0">
                <a:latin typeface="MS PGothic"/>
                <a:cs typeface="MS PGothic"/>
              </a:rPr>
              <a:t>（</a:t>
            </a:r>
            <a:r>
              <a:rPr sz="1000" spc="190" dirty="0">
                <a:latin typeface="MS PGothic"/>
                <a:cs typeface="MS PGothic"/>
              </a:rPr>
              <a:t> </a:t>
            </a:r>
            <a:r>
              <a:rPr sz="1000" spc="-5" dirty="0">
                <a:latin typeface="MS PGothic"/>
                <a:cs typeface="MS PGothic"/>
              </a:rPr>
              <a:t>）</a:t>
            </a:r>
            <a:endParaRPr sz="1000">
              <a:latin typeface="MS PGothic"/>
              <a:cs typeface="MS P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551157" y="1926081"/>
            <a:ext cx="10274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0" dirty="0">
                <a:latin typeface="MS PGothic"/>
                <a:cs typeface="MS PGothic"/>
              </a:rPr>
              <a:t>2</a:t>
            </a:r>
            <a:r>
              <a:rPr sz="1000" spc="-60" dirty="0">
                <a:latin typeface="MS PGothic"/>
                <a:cs typeface="MS PGothic"/>
              </a:rPr>
              <a:t>02</a:t>
            </a:r>
            <a:r>
              <a:rPr sz="1000" spc="-5" dirty="0">
                <a:latin typeface="MS PGothic"/>
                <a:cs typeface="MS PGothic"/>
              </a:rPr>
              <a:t>1</a:t>
            </a:r>
            <a:r>
              <a:rPr sz="1000" spc="-130" dirty="0">
                <a:latin typeface="MS PGothic"/>
                <a:cs typeface="MS PGothic"/>
              </a:rPr>
              <a:t> </a:t>
            </a:r>
            <a:r>
              <a:rPr sz="1000" spc="-90" dirty="0">
                <a:latin typeface="MS PGothic"/>
                <a:cs typeface="MS PGothic"/>
              </a:rPr>
              <a:t>年</a:t>
            </a:r>
            <a:r>
              <a:rPr sz="1000" spc="-65" dirty="0">
                <a:latin typeface="MS PGothic"/>
                <a:cs typeface="MS PGothic"/>
              </a:rPr>
              <a:t>９</a:t>
            </a:r>
            <a:r>
              <a:rPr sz="1000" spc="-90" dirty="0">
                <a:latin typeface="MS PGothic"/>
                <a:cs typeface="MS PGothic"/>
              </a:rPr>
              <a:t>月</a:t>
            </a:r>
            <a:r>
              <a:rPr sz="1000" spc="-65" dirty="0">
                <a:latin typeface="MS PGothic"/>
                <a:cs typeface="MS PGothic"/>
              </a:rPr>
              <a:t>１</a:t>
            </a:r>
            <a:r>
              <a:rPr sz="1000" spc="-105" dirty="0">
                <a:latin typeface="MS PGothic"/>
                <a:cs typeface="MS PGothic"/>
              </a:rPr>
              <a:t>日作</a:t>
            </a:r>
            <a:r>
              <a:rPr sz="1000" spc="-5" dirty="0">
                <a:latin typeface="MS PGothic"/>
                <a:cs typeface="MS PGothic"/>
              </a:rPr>
              <a:t>成</a:t>
            </a:r>
            <a:endParaRPr sz="1000">
              <a:latin typeface="MS PGothic"/>
              <a:cs typeface="MS PGothic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229177"/>
              </p:ext>
            </p:extLst>
          </p:nvPr>
        </p:nvGraphicFramePr>
        <p:xfrm>
          <a:off x="829055" y="2095754"/>
          <a:ext cx="11842106" cy="58427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5130"/>
                <a:gridCol w="84454"/>
                <a:gridCol w="427354"/>
                <a:gridCol w="402590"/>
                <a:gridCol w="238759"/>
                <a:gridCol w="974725"/>
                <a:gridCol w="314960"/>
                <a:gridCol w="746760"/>
                <a:gridCol w="796289"/>
                <a:gridCol w="1267460"/>
                <a:gridCol w="974724"/>
                <a:gridCol w="1029970"/>
                <a:gridCol w="865504"/>
                <a:gridCol w="721359"/>
                <a:gridCol w="1079500"/>
                <a:gridCol w="991234"/>
                <a:gridCol w="521334"/>
              </a:tblGrid>
              <a:tr h="272795"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800" spc="-100" dirty="0">
                          <a:latin typeface="MS PGothic"/>
                          <a:cs typeface="MS PGothic"/>
                        </a:rPr>
                        <a:t>日次</a:t>
                      </a:r>
                      <a:endParaRPr sz="800" dirty="0">
                        <a:latin typeface="MS PGothic"/>
                        <a:cs typeface="MS PGothic"/>
                      </a:endParaRPr>
                    </a:p>
                  </a:txBody>
                  <a:tcPr marL="0" marR="0" marT="704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000" spc="-100" dirty="0">
                          <a:latin typeface="MS PGothic"/>
                          <a:cs typeface="MS PGothic"/>
                        </a:rPr>
                        <a:t>月日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39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0"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425"/>
                        </a:spcBef>
                        <a:tabLst>
                          <a:tab pos="1138555" algn="l"/>
                        </a:tabLst>
                      </a:pPr>
                      <a:r>
                        <a:rPr sz="1000" spc="-5" dirty="0">
                          <a:latin typeface="MS PGothic"/>
                          <a:cs typeface="MS PGothic"/>
                        </a:rPr>
                        <a:t>行	程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39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000" spc="-100" dirty="0">
                          <a:latin typeface="MS PGothic"/>
                          <a:cs typeface="MS PGothic"/>
                        </a:rPr>
                        <a:t>宿泊施設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39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000" spc="-5" dirty="0">
                          <a:latin typeface="MS PGothic"/>
                          <a:cs typeface="MS PGothic"/>
                        </a:rPr>
                        <a:t>備</a:t>
                      </a:r>
                      <a:r>
                        <a:rPr sz="1000" spc="15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考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39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064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12636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dirty="0">
                          <a:latin typeface="MS PGothic"/>
                          <a:cs typeface="MS PGothic"/>
                        </a:rPr>
                        <a:t>１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</a:pPr>
                      <a:r>
                        <a:rPr sz="1200" spc="-50" dirty="0">
                          <a:latin typeface="MS PGothic"/>
                          <a:cs typeface="MS PGothic"/>
                        </a:rPr>
                        <a:t>＊＊＊＊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年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0" dirty="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spc="-35" dirty="0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50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0">
                  <a:txBody>
                    <a:bodyPr/>
                    <a:lstStyle/>
                    <a:p>
                      <a:pPr marL="619760">
                        <a:lnSpc>
                          <a:spcPct val="100000"/>
                        </a:lnSpc>
                        <a:spcBef>
                          <a:spcPts val="70"/>
                        </a:spcBef>
                        <a:tabLst>
                          <a:tab pos="2807335" algn="l"/>
                        </a:tabLst>
                      </a:pPr>
                      <a:r>
                        <a:rPr sz="900" spc="-100" dirty="0">
                          <a:latin typeface="MS PGothic"/>
                          <a:cs typeface="MS PGothic"/>
                        </a:rPr>
                        <a:t>新幹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線	</a:t>
                      </a:r>
                      <a:r>
                        <a:rPr sz="900" spc="-110" dirty="0">
                          <a:latin typeface="MS PGothic"/>
                          <a:cs typeface="MS PGothic"/>
                        </a:rPr>
                        <a:t>日</a:t>
                      </a:r>
                      <a:r>
                        <a:rPr sz="900" spc="-100" dirty="0">
                          <a:latin typeface="MS PGothic"/>
                          <a:cs typeface="MS PGothic"/>
                        </a:rPr>
                        <a:t>本</a:t>
                      </a:r>
                      <a:r>
                        <a:rPr sz="900" spc="-110" dirty="0">
                          <a:latin typeface="MS PGothic"/>
                          <a:cs typeface="MS PGothic"/>
                        </a:rPr>
                        <a:t>三</a:t>
                      </a:r>
                      <a:r>
                        <a:rPr sz="900" spc="-100" dirty="0">
                          <a:latin typeface="MS PGothic"/>
                          <a:cs typeface="MS PGothic"/>
                        </a:rPr>
                        <a:t>名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園</a:t>
                      </a:r>
                      <a:endParaRPr sz="900">
                        <a:latin typeface="MS PGothic"/>
                        <a:cs typeface="MS PGothic"/>
                      </a:endParaRPr>
                    </a:p>
                    <a:p>
                      <a:pPr marL="1442720" marR="2719070" indent="-1266825">
                        <a:lnSpc>
                          <a:spcPct val="108000"/>
                        </a:lnSpc>
                        <a:spcBef>
                          <a:spcPts val="10"/>
                        </a:spcBef>
                        <a:tabLst>
                          <a:tab pos="2304415" algn="l"/>
                          <a:tab pos="3084830" algn="l"/>
                          <a:tab pos="3715385" algn="l"/>
                          <a:tab pos="4419600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各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地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――――――――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岡山駅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＝＝＝＝＝＝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岡山城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後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楽園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＝＝＝＝＝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岡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山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市内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昼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食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）＝＝＝＝＝ </a:t>
                      </a:r>
                      <a:r>
                        <a:rPr sz="1000" spc="-29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10:30</a:t>
                      </a:r>
                      <a:r>
                        <a:rPr sz="1000" spc="-13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頃	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10:50	12:30	12:45	13:40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9450" marR="2621915" indent="-460375">
                        <a:lnSpc>
                          <a:spcPct val="109000"/>
                        </a:lnSpc>
                        <a:tabLst>
                          <a:tab pos="3826510" algn="l"/>
                          <a:tab pos="4532630" algn="l"/>
                        </a:tabLst>
                      </a:pPr>
                      <a:r>
                        <a:rPr sz="1000" spc="-55" dirty="0">
                          <a:latin typeface="MS PGothic"/>
                          <a:cs typeface="MS PGothic"/>
                        </a:rPr>
                        <a:t>＝＝＝＝＝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倉敷美観地区散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策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大原美術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館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、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大原本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邸</a:t>
                      </a:r>
                      <a:r>
                        <a:rPr sz="1000" spc="-70" dirty="0">
                          <a:latin typeface="MS PGothic"/>
                          <a:cs typeface="MS PGothic"/>
                        </a:rPr>
                        <a:t>、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ア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イ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ビー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ス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ク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エ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ア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他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）＝＝＝＝＝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湯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郷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温泉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泊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） </a:t>
                      </a:r>
                      <a:r>
                        <a:rPr sz="1000" spc="-29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14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: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3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0	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16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: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0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0	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17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: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3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0</a:t>
                      </a:r>
                      <a:r>
                        <a:rPr sz="1000" spc="-12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頃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88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MS PGothic"/>
                          <a:cs typeface="MS PGothic"/>
                        </a:rPr>
                        <a:t>【</a:t>
                      </a:r>
                      <a:r>
                        <a:rPr sz="1200" spc="28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200" spc="-100" dirty="0">
                          <a:latin typeface="MS PGothic"/>
                          <a:cs typeface="MS PGothic"/>
                        </a:rPr>
                        <a:t>岡山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県</a:t>
                      </a:r>
                      <a:r>
                        <a:rPr sz="1200" spc="25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】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marL="698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00" spc="-45" dirty="0">
                          <a:latin typeface="MS PGothic"/>
                          <a:cs typeface="MS PGothic"/>
                        </a:rPr>
                        <a:t>ゆ</a:t>
                      </a:r>
                      <a:r>
                        <a:rPr sz="900" spc="-50" dirty="0">
                          <a:latin typeface="MS PGothic"/>
                          <a:cs typeface="MS PGothic"/>
                        </a:rPr>
                        <a:t>のご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う</a:t>
                      </a:r>
                      <a:endParaRPr sz="900">
                        <a:latin typeface="MS PGothic"/>
                        <a:cs typeface="MS PGothic"/>
                      </a:endParaRPr>
                    </a:p>
                    <a:p>
                      <a:pPr marL="14604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spc="-100" dirty="0">
                          <a:latin typeface="MS PGothic"/>
                          <a:cs typeface="MS PGothic"/>
                        </a:rPr>
                        <a:t>湯郷温泉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91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sz="1800" dirty="0">
                          <a:latin typeface="MS PGothic"/>
                          <a:cs typeface="MS PGothic"/>
                        </a:rPr>
                        <a:t>２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sz="1200" spc="-50" dirty="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200" spc="-50" dirty="0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0">
                  <a:txBody>
                    <a:bodyPr/>
                    <a:lstStyle/>
                    <a:p>
                      <a:pPr marL="1386205">
                        <a:lnSpc>
                          <a:spcPct val="100000"/>
                        </a:lnSpc>
                        <a:spcBef>
                          <a:spcPts val="85"/>
                        </a:spcBef>
                        <a:tabLst>
                          <a:tab pos="2317750" algn="l"/>
                        </a:tabLst>
                      </a:pPr>
                      <a:r>
                        <a:rPr sz="900" spc="-55" dirty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900" spc="-110" dirty="0">
                          <a:latin typeface="MS PGothic"/>
                          <a:cs typeface="MS PGothic"/>
                        </a:rPr>
                        <a:t>休</a:t>
                      </a:r>
                      <a:r>
                        <a:rPr sz="900" spc="-100" dirty="0">
                          <a:latin typeface="MS PGothic"/>
                          <a:cs typeface="MS PGothic"/>
                        </a:rPr>
                        <a:t>憩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）	</a:t>
                      </a:r>
                      <a:r>
                        <a:rPr sz="900" spc="-55" dirty="0">
                          <a:latin typeface="MS PGothic"/>
                          <a:cs typeface="MS PGothic"/>
                        </a:rPr>
                        <a:t>※SDGｓ</a:t>
                      </a:r>
                      <a:r>
                        <a:rPr sz="900" spc="-60" dirty="0">
                          <a:latin typeface="MS PGothic"/>
                          <a:cs typeface="MS PGothic"/>
                        </a:rPr>
                        <a:t>ラ</a:t>
                      </a:r>
                      <a:r>
                        <a:rPr sz="900" spc="-50" dirty="0">
                          <a:latin typeface="MS PGothic"/>
                          <a:cs typeface="MS PGothic"/>
                        </a:rPr>
                        <a:t>ンド</a:t>
                      </a:r>
                      <a:r>
                        <a:rPr sz="900" spc="-60" dirty="0">
                          <a:latin typeface="MS PGothic"/>
                          <a:cs typeface="MS PGothic"/>
                        </a:rPr>
                        <a:t>マ</a:t>
                      </a:r>
                      <a:r>
                        <a:rPr sz="900" spc="-50" dirty="0">
                          <a:latin typeface="MS PGothic"/>
                          <a:cs typeface="MS PGothic"/>
                        </a:rPr>
                        <a:t>ー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ク</a:t>
                      </a:r>
                    </a:p>
                    <a:p>
                      <a:pPr marL="427990" marR="74295" indent="-251460">
                        <a:lnSpc>
                          <a:spcPts val="1310"/>
                        </a:lnSpc>
                        <a:spcBef>
                          <a:spcPts val="40"/>
                        </a:spcBef>
                        <a:tabLst>
                          <a:tab pos="1153160" algn="l"/>
                          <a:tab pos="1647825" algn="l"/>
                          <a:tab pos="5946775" algn="l"/>
                          <a:tab pos="6350635" algn="l"/>
                          <a:tab pos="6911340" algn="l"/>
                          <a:tab pos="7390765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湯郷温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泉</a:t>
                      </a:r>
                      <a:r>
                        <a:rPr sz="1000" spc="22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sz="1000" spc="1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蒜山高</a:t>
                      </a:r>
                      <a:r>
                        <a:rPr sz="1000" spc="135" dirty="0">
                          <a:latin typeface="MS PGothic"/>
                          <a:cs typeface="MS PGothic"/>
                        </a:rPr>
                        <a:t>原</a:t>
                      </a:r>
                      <a:r>
                        <a:rPr sz="1000" spc="-35" dirty="0">
                          <a:latin typeface="MS PGothic"/>
                          <a:cs typeface="MS PGothic"/>
                        </a:rPr>
                        <a:t>SA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35" dirty="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sz="1000" spc="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GREENable</a:t>
                      </a:r>
                      <a:r>
                        <a:rPr sz="1000" spc="-9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HIRUZEN（グリ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ー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ナ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ブ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ル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ヒ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ル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ゼ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ン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）</a:t>
                      </a:r>
                      <a:r>
                        <a:rPr sz="1000" spc="27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35" dirty="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sz="1000" spc="-1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安</a:t>
                      </a:r>
                      <a:r>
                        <a:rPr sz="1000" spc="135" dirty="0">
                          <a:latin typeface="MS PGothic"/>
                          <a:cs typeface="MS PGothic"/>
                        </a:rPr>
                        <a:t>来</a:t>
                      </a:r>
                      <a:r>
                        <a:rPr sz="1000" spc="-30" dirty="0">
                          <a:latin typeface="MS PGothic"/>
                          <a:cs typeface="MS PGothic"/>
                        </a:rPr>
                        <a:t>IC</a:t>
                      </a:r>
                      <a:r>
                        <a:rPr sz="1000" spc="26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sz="1000" spc="27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足立美術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館</a:t>
                      </a:r>
                      <a:r>
                        <a:rPr sz="1000" spc="22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30" dirty="0">
                          <a:latin typeface="MS PGothic"/>
                          <a:cs typeface="MS PGothic"/>
                        </a:rPr>
                        <a:t>＝＝</a:t>
                      </a:r>
                      <a:r>
                        <a:rPr sz="1000" spc="26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安来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市</a:t>
                      </a:r>
                      <a:r>
                        <a:rPr sz="1000" spc="-100" dirty="0">
                          <a:latin typeface="MS PGothic"/>
                          <a:cs typeface="MS PGothic"/>
                        </a:rPr>
                        <a:t>内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昼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食</a:t>
                      </a:r>
                      <a:r>
                        <a:rPr sz="1000" spc="-30" dirty="0">
                          <a:latin typeface="MS PGothic"/>
                          <a:cs typeface="MS PGothic"/>
                        </a:rPr>
                        <a:t>）</a:t>
                      </a:r>
                      <a:r>
                        <a:rPr sz="1000" spc="-30" dirty="0" smtClean="0">
                          <a:latin typeface="MS PGothic"/>
                          <a:cs typeface="MS PGothic"/>
                        </a:rPr>
                        <a:t>＝</a:t>
                      </a:r>
                      <a:endParaRPr lang="en-US" sz="1000" spc="-30" dirty="0" smtClean="0">
                        <a:latin typeface="MS PGothic"/>
                        <a:cs typeface="MS PGothic"/>
                      </a:endParaRPr>
                    </a:p>
                    <a:p>
                      <a:pPr marL="427990" marR="74295" indent="-251460">
                        <a:lnSpc>
                          <a:spcPts val="1310"/>
                        </a:lnSpc>
                        <a:spcBef>
                          <a:spcPts val="40"/>
                        </a:spcBef>
                        <a:tabLst>
                          <a:tab pos="1153160" algn="l"/>
                          <a:tab pos="1647825" algn="l"/>
                          <a:tab pos="5946775" algn="l"/>
                          <a:tab pos="6350635" algn="l"/>
                          <a:tab pos="6911340" algn="l"/>
                          <a:tab pos="7390765" algn="l"/>
                        </a:tabLst>
                      </a:pPr>
                      <a:r>
                        <a:rPr lang="en-US" sz="1000" spc="-30" dirty="0" smtClean="0">
                          <a:latin typeface="MS PGothic"/>
                          <a:cs typeface="MS PGothic"/>
                        </a:rPr>
                        <a:t>       </a:t>
                      </a:r>
                      <a:r>
                        <a:rPr sz="1000" spc="-30" dirty="0" smtClean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290" dirty="0" smtClean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40" dirty="0" smtClean="0">
                          <a:latin typeface="MS PGothic"/>
                          <a:cs typeface="MS PGothic"/>
                        </a:rPr>
                        <a:t>8:00</a:t>
                      </a:r>
                      <a:r>
                        <a:rPr lang="ja-JP" altLang="en-US" sz="1000" spc="-40" dirty="0" smtClean="0">
                          <a:latin typeface="MS PGothic"/>
                          <a:cs typeface="MS PGothic"/>
                        </a:rPr>
                        <a:t>　　　　　</a:t>
                      </a:r>
                      <a:r>
                        <a:rPr sz="1000" spc="-40" dirty="0" smtClean="0">
                          <a:latin typeface="MS PGothic"/>
                          <a:cs typeface="MS PGothic"/>
                        </a:rPr>
                        <a:t>9:00</a:t>
                      </a:r>
                      <a:r>
                        <a:rPr lang="en-US" sz="1000" spc="-40" dirty="0" smtClean="0">
                          <a:latin typeface="MS PGothic"/>
                          <a:cs typeface="MS PGothic"/>
                        </a:rPr>
                        <a:t>    </a:t>
                      </a:r>
                      <a:r>
                        <a:rPr lang="ja-JP" altLang="en-US" sz="1000" spc="-40" dirty="0" smtClean="0">
                          <a:latin typeface="MS PGothic"/>
                          <a:cs typeface="MS PGothic"/>
                        </a:rPr>
                        <a:t>　　</a:t>
                      </a:r>
                      <a:r>
                        <a:rPr sz="1000" spc="-40" dirty="0" smtClean="0">
                          <a:latin typeface="MS PGothic"/>
                          <a:cs typeface="MS PGothic"/>
                        </a:rPr>
                        <a:t>9:20</a:t>
                      </a:r>
                      <a:r>
                        <a:rPr lang="ja-JP" altLang="en-US" sz="1000" spc="-40" dirty="0" smtClean="0">
                          <a:latin typeface="MS PGothic"/>
                          <a:cs typeface="MS PGothic"/>
                        </a:rPr>
                        <a:t>　　　　　　　　　　　　　　　　　　　　　　　　　　　　　　　　　　　　　　　　　　　　　　　　　　</a:t>
                      </a:r>
                      <a:r>
                        <a:rPr sz="1000" spc="-45" dirty="0" smtClean="0">
                          <a:latin typeface="MS PGothic"/>
                          <a:cs typeface="MS PGothic"/>
                        </a:rPr>
                        <a:t>10:20</a:t>
                      </a:r>
                      <a:r>
                        <a:rPr lang="ja-JP" altLang="en-US" sz="1000" spc="-45" dirty="0" smtClean="0">
                          <a:latin typeface="MS PGothic"/>
                          <a:cs typeface="MS PGothic"/>
                        </a:rPr>
                        <a:t>　　　</a:t>
                      </a:r>
                      <a:r>
                        <a:rPr sz="1000" spc="-45" dirty="0" smtClean="0">
                          <a:latin typeface="MS PGothic"/>
                          <a:cs typeface="MS PGothic"/>
                        </a:rPr>
                        <a:t>12:00</a:t>
                      </a:r>
                      <a:r>
                        <a:rPr lang="ja-JP" altLang="en-US" sz="1000" spc="-45" dirty="0" smtClean="0">
                          <a:latin typeface="MS PGothic"/>
                          <a:cs typeface="MS PGothic"/>
                        </a:rPr>
                        <a:t>　　　</a:t>
                      </a:r>
                      <a:r>
                        <a:rPr lang="ja-JP" altLang="en-US" sz="1000" spc="-45" baseline="0" dirty="0" smtClean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40" dirty="0" smtClean="0">
                          <a:latin typeface="MS PGothic"/>
                          <a:cs typeface="MS PGothic"/>
                        </a:rPr>
                        <a:t>12:10</a:t>
                      </a:r>
                      <a:r>
                        <a:rPr lang="ja-JP" altLang="en-US" sz="1000" spc="-40" dirty="0" smtClean="0">
                          <a:latin typeface="MS PGothic"/>
                          <a:cs typeface="MS PGothic"/>
                        </a:rPr>
                        <a:t>　　　　</a:t>
                      </a:r>
                      <a:r>
                        <a:rPr sz="1000" spc="-45" dirty="0" smtClean="0">
                          <a:latin typeface="MS PGothic"/>
                          <a:cs typeface="MS PGothic"/>
                        </a:rPr>
                        <a:t>13:00</a:t>
                      </a:r>
                      <a:endParaRPr sz="1000" dirty="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923290">
                        <a:lnSpc>
                          <a:spcPct val="100000"/>
                        </a:lnSpc>
                      </a:pPr>
                      <a:r>
                        <a:rPr sz="900" spc="-60" dirty="0">
                          <a:latin typeface="MS PGothic"/>
                          <a:cs typeface="MS PGothic"/>
                        </a:rPr>
                        <a:t>※</a:t>
                      </a:r>
                      <a:r>
                        <a:rPr sz="900" spc="-100" dirty="0">
                          <a:latin typeface="MS PGothic"/>
                          <a:cs typeface="MS PGothic"/>
                        </a:rPr>
                        <a:t>平和</a:t>
                      </a:r>
                      <a:r>
                        <a:rPr sz="900" spc="-110" dirty="0">
                          <a:latin typeface="MS PGothic"/>
                          <a:cs typeface="MS PGothic"/>
                        </a:rPr>
                        <a:t>学</a:t>
                      </a:r>
                      <a:r>
                        <a:rPr sz="900" spc="-100" dirty="0">
                          <a:latin typeface="MS PGothic"/>
                          <a:cs typeface="MS PGothic"/>
                        </a:rPr>
                        <a:t>習</a:t>
                      </a:r>
                      <a:r>
                        <a:rPr sz="900" spc="-60" dirty="0">
                          <a:latin typeface="MS PGothic"/>
                          <a:cs typeface="MS PGothic"/>
                        </a:rPr>
                        <a:t>の</a:t>
                      </a:r>
                      <a:r>
                        <a:rPr sz="900" spc="-100" dirty="0">
                          <a:latin typeface="MS PGothic"/>
                          <a:cs typeface="MS PGothic"/>
                        </a:rPr>
                        <a:t>準備中</a:t>
                      </a:r>
                      <a:endParaRPr sz="900" dirty="0">
                        <a:latin typeface="MS PGothic"/>
                        <a:cs typeface="MS PGothic"/>
                      </a:endParaRPr>
                    </a:p>
                    <a:p>
                      <a:pPr marL="836294" marR="2307590" indent="-617220">
                        <a:lnSpc>
                          <a:spcPct val="108000"/>
                        </a:lnSpc>
                        <a:spcBef>
                          <a:spcPts val="10"/>
                        </a:spcBef>
                        <a:tabLst>
                          <a:tab pos="2839085" algn="l"/>
                          <a:tab pos="3696970" algn="l"/>
                          <a:tab pos="4424680" algn="l"/>
                          <a:tab pos="4918075" algn="l"/>
                          <a:tab pos="4937760" algn="l"/>
                        </a:tabLst>
                      </a:pPr>
                      <a:r>
                        <a:rPr sz="1000" spc="-50" dirty="0">
                          <a:latin typeface="MS PGothic"/>
                          <a:cs typeface="MS PGothic"/>
                        </a:rPr>
                        <a:t>＝＝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＝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sz="1000" spc="-100" dirty="0">
                          <a:latin typeface="MS PGothic"/>
                          <a:cs typeface="MS PGothic"/>
                        </a:rPr>
                        <a:t>水</a:t>
                      </a:r>
                      <a:r>
                        <a:rPr sz="1000" spc="-85" dirty="0">
                          <a:latin typeface="MS PGothic"/>
                          <a:cs typeface="MS PGothic"/>
                        </a:rPr>
                        <a:t>木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し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げ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る</a:t>
                      </a:r>
                      <a:r>
                        <a:rPr sz="1000" spc="-100" dirty="0">
                          <a:latin typeface="MS PGothic"/>
                          <a:cs typeface="MS PGothic"/>
                        </a:rPr>
                        <a:t>記念</a:t>
                      </a:r>
                      <a:r>
                        <a:rPr sz="1000" spc="-85" dirty="0">
                          <a:latin typeface="MS PGothic"/>
                          <a:cs typeface="MS PGothic"/>
                        </a:rPr>
                        <a:t>館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000" spc="-100" dirty="0">
                          <a:latin typeface="MS PGothic"/>
                          <a:cs typeface="MS PGothic"/>
                        </a:rPr>
                        <a:t>水</a:t>
                      </a:r>
                      <a:r>
                        <a:rPr sz="1000" spc="-85" dirty="0">
                          <a:latin typeface="MS PGothic"/>
                          <a:cs typeface="MS PGothic"/>
                        </a:rPr>
                        <a:t>木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し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げ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るロー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ド</a:t>
                      </a:r>
                      <a:r>
                        <a:rPr sz="1000" spc="-100" dirty="0">
                          <a:latin typeface="MS PGothic"/>
                          <a:cs typeface="MS PGothic"/>
                        </a:rPr>
                        <a:t>散</a:t>
                      </a:r>
                      <a:r>
                        <a:rPr sz="1000" spc="-85" dirty="0">
                          <a:latin typeface="MS PGothic"/>
                          <a:cs typeface="MS PGothic"/>
                        </a:rPr>
                        <a:t>策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＝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＝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＝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はわ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い</a:t>
                      </a:r>
                      <a:r>
                        <a:rPr sz="1000" spc="-85" dirty="0">
                          <a:latin typeface="MS PGothic"/>
                          <a:cs typeface="MS PGothic"/>
                        </a:rPr>
                        <a:t>温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泉	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ま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た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は	</a:t>
                      </a:r>
                      <a:r>
                        <a:rPr sz="1000" spc="-100" dirty="0">
                          <a:latin typeface="MS PGothic"/>
                          <a:cs typeface="MS PGothic"/>
                        </a:rPr>
                        <a:t>三朝温泉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1000" spc="-100" dirty="0">
                          <a:latin typeface="MS PGothic"/>
                          <a:cs typeface="MS PGothic"/>
                        </a:rPr>
                        <a:t>泊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）  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14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: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0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0	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15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: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3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0	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17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: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1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0</a:t>
                      </a:r>
                      <a:r>
                        <a:rPr sz="1000" spc="-13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頃			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17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: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4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0</a:t>
                      </a:r>
                      <a:r>
                        <a:rPr sz="1000" spc="-12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頃</a:t>
                      </a:r>
                    </a:p>
                  </a:txBody>
                  <a:tcPr marL="0" marR="0" marT="107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70675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MS PGothic"/>
                          <a:cs typeface="MS PGothic"/>
                        </a:rPr>
                        <a:t>【</a:t>
                      </a:r>
                      <a:r>
                        <a:rPr sz="1200" spc="28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200" spc="-100" dirty="0">
                          <a:latin typeface="MS PGothic"/>
                          <a:cs typeface="MS PGothic"/>
                        </a:rPr>
                        <a:t>鳥取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県</a:t>
                      </a:r>
                      <a:r>
                        <a:rPr sz="1200" spc="25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】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marL="441959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200" spc="-50" dirty="0">
                          <a:latin typeface="MS PGothic"/>
                          <a:cs typeface="MS PGothic"/>
                        </a:rPr>
                        <a:t>はわ</a:t>
                      </a:r>
                      <a:r>
                        <a:rPr sz="1200" spc="-55" dirty="0">
                          <a:latin typeface="MS PGothic"/>
                          <a:cs typeface="MS PGothic"/>
                        </a:rPr>
                        <a:t>い</a:t>
                      </a:r>
                      <a:r>
                        <a:rPr sz="1200" spc="-100" dirty="0">
                          <a:latin typeface="MS PGothic"/>
                          <a:cs typeface="MS PGothic"/>
                        </a:rPr>
                        <a:t>温</a:t>
                      </a:r>
                      <a:r>
                        <a:rPr sz="1200" spc="-85" dirty="0">
                          <a:latin typeface="MS PGothic"/>
                          <a:cs typeface="MS PGothic"/>
                        </a:rPr>
                        <a:t>泉</a:t>
                      </a:r>
                      <a:r>
                        <a:rPr sz="1200" spc="-60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200" spc="-100" dirty="0">
                          <a:latin typeface="MS PGothic"/>
                          <a:cs typeface="MS PGothic"/>
                        </a:rPr>
                        <a:t>三朝温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902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sz="1800" dirty="0">
                          <a:latin typeface="MS PGothic"/>
                          <a:cs typeface="MS PGothic"/>
                        </a:rPr>
                        <a:t>３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0" dirty="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spc="-35" dirty="0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210185" marR="789305" indent="-33655">
                        <a:lnSpc>
                          <a:spcPct val="108000"/>
                        </a:lnSpc>
                        <a:spcBef>
                          <a:spcPts val="5"/>
                        </a:spcBef>
                        <a:tabLst>
                          <a:tab pos="4613275" algn="l"/>
                          <a:tab pos="6329680" algn="l"/>
                        </a:tabLst>
                      </a:pPr>
                      <a:r>
                        <a:rPr sz="1000" spc="-45" dirty="0">
                          <a:latin typeface="MS PGothic"/>
                          <a:cs typeface="MS PGothic"/>
                        </a:rPr>
                        <a:t>は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わ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い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温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泉</a:t>
                      </a:r>
                      <a:r>
                        <a:rPr sz="1000" spc="22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ま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た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は</a:t>
                      </a:r>
                      <a:r>
                        <a:rPr sz="1000" spc="254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三朝温泉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＝＝＝＝＝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はわ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い</a:t>
                      </a:r>
                      <a:r>
                        <a:rPr sz="1000" spc="-114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IC＝＝＝＝＝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鳥取</a:t>
                      </a:r>
                      <a:r>
                        <a:rPr sz="1000" spc="135" dirty="0">
                          <a:latin typeface="MS PGothic"/>
                          <a:cs typeface="MS PGothic"/>
                        </a:rPr>
                        <a:t>西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IC＝＝＝＝＝＝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鳥取砂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丘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（ア</a:t>
                      </a:r>
                      <a:r>
                        <a:rPr sz="1000" spc="-65" dirty="0">
                          <a:latin typeface="MS PGothic"/>
                          <a:cs typeface="MS PGothic"/>
                        </a:rPr>
                        <a:t>ク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テ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ィ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ビテ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ィ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体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験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と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昼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食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）＝＝＝＝＝＝ </a:t>
                      </a:r>
                      <a:r>
                        <a:rPr sz="1000" spc="-29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8:30	9:30	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13:30</a:t>
                      </a:r>
                      <a:endParaRPr sz="1000" dirty="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2592070">
                        <a:lnSpc>
                          <a:spcPct val="100000"/>
                        </a:lnSpc>
                      </a:pPr>
                      <a:r>
                        <a:rPr sz="900" spc="-100" dirty="0">
                          <a:latin typeface="MS PGothic"/>
                          <a:cs typeface="MS PGothic"/>
                        </a:rPr>
                        <a:t>新幹線</a:t>
                      </a:r>
                      <a:endParaRPr sz="900" dirty="0">
                        <a:latin typeface="MS PGothic"/>
                        <a:cs typeface="MS PGothic"/>
                      </a:endParaRPr>
                    </a:p>
                    <a:p>
                      <a:pPr marL="914400" marR="4349750" indent="-695325">
                        <a:lnSpc>
                          <a:spcPts val="1310"/>
                        </a:lnSpc>
                        <a:spcBef>
                          <a:spcPts val="45"/>
                        </a:spcBef>
                        <a:tabLst>
                          <a:tab pos="1924685" algn="l"/>
                        </a:tabLst>
                      </a:pPr>
                      <a:r>
                        <a:rPr sz="1000" spc="-55" dirty="0">
                          <a:latin typeface="MS PGothic"/>
                          <a:cs typeface="MS PGothic"/>
                        </a:rPr>
                        <a:t>＝＝＝＝＝＝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鳥</a:t>
                      </a:r>
                      <a:r>
                        <a:rPr sz="1000" spc="135" dirty="0">
                          <a:latin typeface="MS PGothic"/>
                          <a:cs typeface="MS PGothic"/>
                        </a:rPr>
                        <a:t>取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IC＝＝＝＝＝＝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姫路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駅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――――――――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各地 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14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: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0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0	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16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: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0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0</a:t>
                      </a:r>
                      <a:r>
                        <a:rPr sz="1000" spc="-13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頃</a:t>
                      </a: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957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26364">
                        <a:lnSpc>
                          <a:spcPct val="100000"/>
                        </a:lnSpc>
                        <a:spcBef>
                          <a:spcPts val="1085"/>
                        </a:spcBef>
                      </a:pPr>
                      <a:r>
                        <a:rPr sz="1800" dirty="0">
                          <a:latin typeface="MS PGothic"/>
                          <a:cs typeface="MS PGothic"/>
                        </a:rPr>
                        <a:t>４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0" dirty="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spc="-35" dirty="0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1647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050" spc="-100" dirty="0">
                          <a:latin typeface="MS PGothic"/>
                          <a:cs typeface="MS PGothic"/>
                        </a:rPr>
                        <a:t>備考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T="2920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2">
                  <a:txBody>
                    <a:bodyPr/>
                    <a:lstStyle/>
                    <a:p>
                      <a:pPr marL="189230" indent="-127635">
                        <a:lnSpc>
                          <a:spcPct val="100000"/>
                        </a:lnSpc>
                        <a:spcBef>
                          <a:spcPts val="270"/>
                        </a:spcBef>
                        <a:buSzPct val="90000"/>
                        <a:buChar char="◆"/>
                        <a:tabLst>
                          <a:tab pos="189865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当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日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の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天</a:t>
                      </a:r>
                      <a:r>
                        <a:rPr sz="1000" spc="-95" dirty="0">
                          <a:latin typeface="MS PGothic"/>
                          <a:cs typeface="MS PGothic"/>
                        </a:rPr>
                        <a:t>候</a:t>
                      </a:r>
                      <a:r>
                        <a:rPr sz="1000" spc="-65" dirty="0">
                          <a:latin typeface="MS PGothic"/>
                          <a:cs typeface="MS PGothic"/>
                        </a:rPr>
                        <a:t>や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道路事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情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に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よ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り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遅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れ</a:t>
                      </a:r>
                      <a:r>
                        <a:rPr sz="1000" spc="-65" dirty="0">
                          <a:latin typeface="MS PGothic"/>
                          <a:cs typeface="MS PGothic"/>
                        </a:rPr>
                        <a:t>る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場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合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が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ご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ざ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い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ま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す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。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342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762">
                <a:tc gridSpan="2"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000" spc="-100" dirty="0">
                          <a:latin typeface="MS PGothic"/>
                          <a:cs typeface="MS PGothic"/>
                        </a:rPr>
                        <a:t>記入例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dirty="0">
                          <a:latin typeface="MS PGothic"/>
                          <a:cs typeface="MS PGothic"/>
                        </a:rPr>
                        <a:t>Ｊ</a:t>
                      </a:r>
                      <a:r>
                        <a:rPr sz="900" spc="16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Ｒ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57785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3525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50" dirty="0">
                          <a:latin typeface="MS PGothic"/>
                          <a:cs typeface="MS PGothic"/>
                        </a:rPr>
                        <a:t>――――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57785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dirty="0">
                          <a:latin typeface="MS PGothic"/>
                          <a:cs typeface="MS PGothic"/>
                        </a:rPr>
                        <a:t>バ</a:t>
                      </a:r>
                      <a:r>
                        <a:rPr sz="900" spc="19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ス</a:t>
                      </a:r>
                      <a:r>
                        <a:rPr sz="900" spc="19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spc="-50" dirty="0">
                          <a:latin typeface="MS PGothic"/>
                          <a:cs typeface="MS PGothic"/>
                        </a:rPr>
                        <a:t>=========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57785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dirty="0">
                          <a:latin typeface="MS PGothic"/>
                          <a:cs typeface="MS PGothic"/>
                        </a:rPr>
                        <a:t>船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57785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45" dirty="0">
                          <a:latin typeface="MS PGothic"/>
                          <a:cs typeface="MS PGothic"/>
                        </a:rPr>
                        <a:t>～～～～～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57785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100" dirty="0">
                          <a:latin typeface="MS PGothic"/>
                          <a:cs typeface="MS PGothic"/>
                        </a:rPr>
                        <a:t>旅館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泊</a:t>
                      </a:r>
                      <a:r>
                        <a:rPr sz="900" spc="6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△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57785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dirty="0">
                          <a:latin typeface="MS PGothic"/>
                          <a:cs typeface="MS PGothic"/>
                        </a:rPr>
                        <a:t>徒</a:t>
                      </a:r>
                      <a:r>
                        <a:rPr sz="900" spc="13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歩</a:t>
                      </a:r>
                      <a:r>
                        <a:rPr sz="900" spc="14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spc="-55" dirty="0">
                          <a:latin typeface="MS PGothic"/>
                          <a:cs typeface="MS PGothic"/>
                        </a:rPr>
                        <a:t>・・</a:t>
                      </a:r>
                      <a:r>
                        <a:rPr sz="900" spc="-45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900" spc="-55" dirty="0">
                          <a:latin typeface="MS PGothic"/>
                          <a:cs typeface="MS PGothic"/>
                        </a:rPr>
                        <a:t>・・</a:t>
                      </a:r>
                      <a:r>
                        <a:rPr sz="900" spc="-45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900" spc="-55" dirty="0">
                          <a:latin typeface="MS PGothic"/>
                          <a:cs typeface="MS PGothic"/>
                        </a:rPr>
                        <a:t>・・</a:t>
                      </a:r>
                      <a:r>
                        <a:rPr sz="900" spc="-45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・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57785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100" dirty="0">
                          <a:latin typeface="MS PGothic"/>
                          <a:cs typeface="MS PGothic"/>
                        </a:rPr>
                        <a:t>私鉄</a:t>
                      </a:r>
                      <a:r>
                        <a:rPr sz="900" spc="-45" dirty="0">
                          <a:latin typeface="MS PGothic"/>
                          <a:cs typeface="MS PGothic"/>
                        </a:rPr>
                        <a:t>・ケ</a:t>
                      </a:r>
                      <a:r>
                        <a:rPr sz="900" spc="-65" dirty="0">
                          <a:latin typeface="MS PGothic"/>
                          <a:cs typeface="MS PGothic"/>
                        </a:rPr>
                        <a:t>ー</a:t>
                      </a:r>
                      <a:r>
                        <a:rPr sz="900" spc="-55" dirty="0">
                          <a:latin typeface="MS PGothic"/>
                          <a:cs typeface="MS PGothic"/>
                        </a:rPr>
                        <a:t>ブ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ル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57785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65" dirty="0">
                          <a:latin typeface="MS PGothic"/>
                          <a:cs typeface="MS PGothic"/>
                        </a:rPr>
                        <a:t>艹</a:t>
                      </a:r>
                      <a:r>
                        <a:rPr sz="900" spc="-50" dirty="0">
                          <a:latin typeface="MS PGothic"/>
                          <a:cs typeface="MS PGothic"/>
                        </a:rPr>
                        <a:t>艹艹艹艹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艹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57785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100" dirty="0">
                          <a:latin typeface="MS PGothic"/>
                          <a:cs typeface="MS PGothic"/>
                        </a:rPr>
                        <a:t>車中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泊</a:t>
                      </a:r>
                      <a:r>
                        <a:rPr sz="900" spc="8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▲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57785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83511" y="7741414"/>
            <a:ext cx="208457" cy="119943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0982706" y="1508506"/>
            <a:ext cx="143700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0" dirty="0">
                <a:latin typeface="MS Gothic"/>
                <a:cs typeface="MS Gothic"/>
              </a:rPr>
              <a:t>（</a:t>
            </a:r>
            <a:r>
              <a:rPr sz="1100" spc="-110" dirty="0">
                <a:latin typeface="MS Gothic"/>
                <a:cs typeface="MS Gothic"/>
              </a:rPr>
              <a:t>公社</a:t>
            </a:r>
            <a:r>
              <a:rPr sz="1100" spc="-100" dirty="0">
                <a:latin typeface="MS Gothic"/>
                <a:cs typeface="MS Gothic"/>
              </a:rPr>
              <a:t>）</a:t>
            </a:r>
            <a:r>
              <a:rPr sz="1100" spc="-110" dirty="0">
                <a:latin typeface="MS Gothic"/>
                <a:cs typeface="MS Gothic"/>
              </a:rPr>
              <a:t>鳥取</a:t>
            </a:r>
            <a:r>
              <a:rPr sz="1100" spc="-100" dirty="0">
                <a:latin typeface="MS Gothic"/>
                <a:cs typeface="MS Gothic"/>
              </a:rPr>
              <a:t>県</a:t>
            </a:r>
            <a:r>
              <a:rPr sz="1100" spc="-110" dirty="0">
                <a:latin typeface="MS Gothic"/>
                <a:cs typeface="MS Gothic"/>
              </a:rPr>
              <a:t>観光</a:t>
            </a:r>
            <a:r>
              <a:rPr sz="1100" spc="-100" dirty="0">
                <a:latin typeface="MS Gothic"/>
                <a:cs typeface="MS Gothic"/>
              </a:rPr>
              <a:t>連</a:t>
            </a:r>
            <a:r>
              <a:rPr sz="1100" dirty="0">
                <a:latin typeface="MS Gothic"/>
                <a:cs typeface="MS Gothic"/>
              </a:rPr>
              <a:t>盟</a:t>
            </a:r>
            <a:endParaRPr sz="1100">
              <a:latin typeface="MS Gothic"/>
              <a:cs typeface="MS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111</Words>
  <Application>Microsoft Office PowerPoint</Application>
  <PresentationFormat>ユーザー設定</PresentationFormat>
  <Paragraphs>90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MS PGothic</vt:lpstr>
      <vt:lpstr>MS PGothic</vt:lpstr>
      <vt:lpstr>MS Gothic</vt:lpstr>
      <vt:lpstr>Calibri</vt:lpstr>
      <vt:lpstr>Times New Roman</vt:lpstr>
      <vt:lpstr>Office Theme</vt:lpstr>
      <vt:lpstr>モデルコース（２泊３日）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ご　　旅　　程　　表</dc:title>
  <dc:creator>（株）ツーリスト関西事務センター</dc:creator>
  <cp:lastModifiedBy>kobayashi</cp:lastModifiedBy>
  <cp:revision>1</cp:revision>
  <dcterms:created xsi:type="dcterms:W3CDTF">2021-10-13T11:03:06Z</dcterms:created>
  <dcterms:modified xsi:type="dcterms:W3CDTF">2021-10-13T11:20:09Z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2021-10-13T00:00:00Z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2021-10-13T00:00:00Z</vt:filetime>
  </property>
</Properties>
</file>