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3106400" cy="9258300"/>
  <p:notesSz cx="13106400" cy="92583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82980" y="2870073"/>
            <a:ext cx="11140440" cy="19442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65960" y="5184648"/>
            <a:ext cx="9174480" cy="2314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55320" y="2129409"/>
            <a:ext cx="5701284" cy="61104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749796" y="2129409"/>
            <a:ext cx="5701284" cy="61104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708" y="755650"/>
            <a:ext cx="3046983" cy="360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29055" y="2095754"/>
            <a:ext cx="11864340" cy="58458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456176" y="8610219"/>
            <a:ext cx="4194048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55320" y="8610219"/>
            <a:ext cx="3014472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9436608" y="8610219"/>
            <a:ext cx="3014472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362585">
              <a:lnSpc>
                <a:spcPct val="100000"/>
              </a:lnSpc>
              <a:spcBef>
                <a:spcPts val="95"/>
              </a:spcBef>
            </a:pPr>
            <a:r>
              <a:rPr dirty="0" spc="-50"/>
              <a:t>モ</a:t>
            </a:r>
            <a:r>
              <a:rPr dirty="0" spc="-55"/>
              <a:t>デルコース</a:t>
            </a:r>
            <a:r>
              <a:rPr dirty="0" spc="-50"/>
              <a:t>（１</a:t>
            </a:r>
            <a:r>
              <a:rPr dirty="0" spc="-90"/>
              <a:t>泊</a:t>
            </a:r>
            <a:r>
              <a:rPr dirty="0" spc="-70"/>
              <a:t>２</a:t>
            </a:r>
            <a:r>
              <a:rPr dirty="0" spc="-90"/>
              <a:t>日）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29055" y="1426718"/>
          <a:ext cx="8014334" cy="5168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290"/>
                <a:gridCol w="1288415"/>
                <a:gridCol w="901065"/>
                <a:gridCol w="1008379"/>
                <a:gridCol w="1081404"/>
                <a:gridCol w="901700"/>
                <a:gridCol w="2522220"/>
              </a:tblGrid>
              <a:tr h="272796">
                <a:tc rowSpan="2">
                  <a:txBody>
                    <a:bodyPr/>
                    <a:lstStyle/>
                    <a:p>
                      <a:pPr marL="86360" marR="66675">
                        <a:lnSpc>
                          <a:spcPct val="108000"/>
                        </a:lnSpc>
                        <a:spcBef>
                          <a:spcPts val="570"/>
                        </a:spcBef>
                      </a:pPr>
                      <a:r>
                        <a:rPr dirty="0" sz="1000">
                          <a:latin typeface="MS PGothic"/>
                          <a:cs typeface="MS PGothic"/>
                        </a:rPr>
                        <a:t>行 先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7239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0256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MS PGothic"/>
                          <a:cs typeface="MS PGothic"/>
                        </a:rPr>
                        <a:t>方</a:t>
                      </a:r>
                      <a:r>
                        <a:rPr dirty="0" sz="1200" spc="21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面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3375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dirty="0" sz="1200" spc="-55">
                          <a:latin typeface="MS PGothic"/>
                          <a:cs typeface="MS PGothic"/>
                        </a:rPr>
                        <a:t>ク</a:t>
                      </a:r>
                      <a:r>
                        <a:rPr dirty="0" sz="1200" spc="-50">
                          <a:latin typeface="MS PGothic"/>
                          <a:cs typeface="MS PGothic"/>
                        </a:rPr>
                        <a:t>ラ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ス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440"/>
                        </a:spcBef>
                        <a:tabLst>
                          <a:tab pos="681355" algn="l"/>
                        </a:tabLst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生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徒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58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440"/>
                        </a:spcBef>
                        <a:tabLst>
                          <a:tab pos="581660" algn="l"/>
                        </a:tabLst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写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真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：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58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527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 spc="-5">
                          <a:latin typeface="MS PGothic"/>
                          <a:cs typeface="MS PGothic"/>
                        </a:rPr>
                        <a:t>合</a:t>
                      </a:r>
                      <a:r>
                        <a:rPr dirty="0" sz="1000" spc="15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計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58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7804">
                        <a:lnSpc>
                          <a:spcPct val="100000"/>
                        </a:lnSpc>
                        <a:spcBef>
                          <a:spcPts val="440"/>
                        </a:spcBef>
                        <a:tabLst>
                          <a:tab pos="758825" algn="l"/>
                        </a:tabLst>
                      </a:pPr>
                      <a:r>
                        <a:rPr dirty="0" sz="1000" spc="-5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1000" spc="22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日	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食事条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件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：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朝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／</a:t>
                      </a:r>
                      <a:r>
                        <a:rPr dirty="0" sz="1000" spc="-95">
                          <a:latin typeface="MS PGothic"/>
                          <a:cs typeface="MS PGothic"/>
                        </a:rPr>
                        <a:t>昼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／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夕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２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58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5551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7239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681355" algn="l"/>
                        </a:tabLst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引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率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11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618490" algn="l"/>
                        </a:tabLst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添乗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員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：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11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083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000">
                          <a:latin typeface="MS PGothic"/>
                          <a:cs typeface="MS PGothic"/>
                        </a:rPr>
                        <a:t>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11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522605" algn="l"/>
                        </a:tabLst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旅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館	泊</a:t>
                      </a:r>
                      <a:r>
                        <a:rPr dirty="0" sz="1000" spc="19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22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車船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中</a:t>
                      </a:r>
                      <a:r>
                        <a:rPr dirty="0" sz="1000" spc="19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〆泊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11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965708" y="1926081"/>
            <a:ext cx="282194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019810" algn="l"/>
                <a:tab pos="1290955" algn="l"/>
                <a:tab pos="1560830" algn="l"/>
                <a:tab pos="2223770" algn="l"/>
                <a:tab pos="2493645" algn="l"/>
              </a:tabLst>
            </a:pPr>
            <a:r>
              <a:rPr dirty="0" sz="1000" spc="-60">
                <a:latin typeface="MS PGothic"/>
                <a:cs typeface="MS PGothic"/>
              </a:rPr>
              <a:t>ご</a:t>
            </a:r>
            <a:r>
              <a:rPr dirty="0" sz="1000" spc="-90">
                <a:latin typeface="MS PGothic"/>
                <a:cs typeface="MS PGothic"/>
              </a:rPr>
              <a:t>旅</a:t>
            </a:r>
            <a:r>
              <a:rPr dirty="0" sz="1000" spc="-105">
                <a:latin typeface="MS PGothic"/>
                <a:cs typeface="MS PGothic"/>
              </a:rPr>
              <a:t>行期</a:t>
            </a:r>
            <a:r>
              <a:rPr dirty="0" sz="1000" spc="-90">
                <a:latin typeface="MS PGothic"/>
                <a:cs typeface="MS PGothic"/>
              </a:rPr>
              <a:t>日</a:t>
            </a:r>
            <a:r>
              <a:rPr dirty="0" sz="1000" spc="-60">
                <a:latin typeface="MS PGothic"/>
                <a:cs typeface="MS PGothic"/>
              </a:rPr>
              <a:t>：</a:t>
            </a:r>
            <a:r>
              <a:rPr dirty="0" sz="1000" spc="-105">
                <a:latin typeface="MS PGothic"/>
                <a:cs typeface="MS PGothic"/>
              </a:rPr>
              <a:t>令</a:t>
            </a:r>
            <a:r>
              <a:rPr dirty="0" sz="1000" spc="-5">
                <a:latin typeface="MS PGothic"/>
                <a:cs typeface="MS PGothic"/>
              </a:rPr>
              <a:t>和	年	月	</a:t>
            </a:r>
            <a:r>
              <a:rPr dirty="0" sz="1000" spc="-90">
                <a:latin typeface="MS PGothic"/>
                <a:cs typeface="MS PGothic"/>
              </a:rPr>
              <a:t>日</a:t>
            </a:r>
            <a:r>
              <a:rPr dirty="0" sz="1000" spc="-5">
                <a:latin typeface="MS PGothic"/>
                <a:cs typeface="MS PGothic"/>
              </a:rPr>
              <a:t>（</a:t>
            </a:r>
            <a:r>
              <a:rPr dirty="0" sz="1000" spc="265">
                <a:latin typeface="MS PGothic"/>
                <a:cs typeface="MS PGothic"/>
              </a:rPr>
              <a:t> </a:t>
            </a:r>
            <a:r>
              <a:rPr dirty="0" sz="1000" spc="-5">
                <a:latin typeface="MS PGothic"/>
                <a:cs typeface="MS PGothic"/>
              </a:rPr>
              <a:t>）</a:t>
            </a:r>
            <a:r>
              <a:rPr dirty="0" sz="1000" spc="265">
                <a:latin typeface="MS PGothic"/>
                <a:cs typeface="MS PGothic"/>
              </a:rPr>
              <a:t> </a:t>
            </a:r>
            <a:r>
              <a:rPr dirty="0" sz="1000" spc="-5">
                <a:latin typeface="MS PGothic"/>
                <a:cs typeface="MS PGothic"/>
              </a:rPr>
              <a:t>～	月	</a:t>
            </a:r>
            <a:r>
              <a:rPr dirty="0" sz="1000" spc="-90">
                <a:latin typeface="MS PGothic"/>
                <a:cs typeface="MS PGothic"/>
              </a:rPr>
              <a:t>日</a:t>
            </a:r>
            <a:r>
              <a:rPr dirty="0" sz="1000" spc="-5">
                <a:latin typeface="MS PGothic"/>
                <a:cs typeface="MS PGothic"/>
              </a:rPr>
              <a:t>（</a:t>
            </a:r>
            <a:r>
              <a:rPr dirty="0" sz="1000" spc="190">
                <a:latin typeface="MS PGothic"/>
                <a:cs typeface="MS PGothic"/>
              </a:rPr>
              <a:t> </a:t>
            </a:r>
            <a:r>
              <a:rPr dirty="0" sz="1000" spc="-5">
                <a:latin typeface="MS PGothic"/>
                <a:cs typeface="MS PGothic"/>
              </a:rPr>
              <a:t>）</a:t>
            </a:r>
            <a:endParaRPr sz="1000">
              <a:latin typeface="MS PGothic"/>
              <a:cs typeface="MS P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551157" y="1926081"/>
            <a:ext cx="102743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0">
                <a:latin typeface="MS PGothic"/>
                <a:cs typeface="MS PGothic"/>
              </a:rPr>
              <a:t>2</a:t>
            </a:r>
            <a:r>
              <a:rPr dirty="0" sz="1000" spc="-60">
                <a:latin typeface="MS PGothic"/>
                <a:cs typeface="MS PGothic"/>
              </a:rPr>
              <a:t>02</a:t>
            </a:r>
            <a:r>
              <a:rPr dirty="0" sz="1000" spc="-5">
                <a:latin typeface="MS PGothic"/>
                <a:cs typeface="MS PGothic"/>
              </a:rPr>
              <a:t>1</a:t>
            </a:r>
            <a:r>
              <a:rPr dirty="0" sz="1000" spc="-130">
                <a:latin typeface="MS PGothic"/>
                <a:cs typeface="MS PGothic"/>
              </a:rPr>
              <a:t> </a:t>
            </a:r>
            <a:r>
              <a:rPr dirty="0" sz="1000" spc="-90">
                <a:latin typeface="MS PGothic"/>
                <a:cs typeface="MS PGothic"/>
              </a:rPr>
              <a:t>年</a:t>
            </a:r>
            <a:r>
              <a:rPr dirty="0" sz="1000" spc="-65">
                <a:latin typeface="MS PGothic"/>
                <a:cs typeface="MS PGothic"/>
              </a:rPr>
              <a:t>９</a:t>
            </a:r>
            <a:r>
              <a:rPr dirty="0" sz="1000" spc="-90">
                <a:latin typeface="MS PGothic"/>
                <a:cs typeface="MS PGothic"/>
              </a:rPr>
              <a:t>月</a:t>
            </a:r>
            <a:r>
              <a:rPr dirty="0" sz="1000" spc="-65">
                <a:latin typeface="MS PGothic"/>
                <a:cs typeface="MS PGothic"/>
              </a:rPr>
              <a:t>１</a:t>
            </a:r>
            <a:r>
              <a:rPr dirty="0" sz="1000" spc="-105">
                <a:latin typeface="MS PGothic"/>
                <a:cs typeface="MS PGothic"/>
              </a:rPr>
              <a:t>日作</a:t>
            </a:r>
            <a:r>
              <a:rPr dirty="0" sz="1000" spc="-5">
                <a:latin typeface="MS PGothic"/>
                <a:cs typeface="MS PGothic"/>
              </a:rPr>
              <a:t>成</a:t>
            </a:r>
            <a:endParaRPr sz="1000">
              <a:latin typeface="MS PGothic"/>
              <a:cs typeface="MS PGothic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829055" y="2095754"/>
          <a:ext cx="11864340" cy="58458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5130"/>
                <a:gridCol w="84454"/>
                <a:gridCol w="427354"/>
                <a:gridCol w="402590"/>
                <a:gridCol w="238759"/>
                <a:gridCol w="974725"/>
                <a:gridCol w="314960"/>
                <a:gridCol w="746760"/>
                <a:gridCol w="796289"/>
                <a:gridCol w="1267460"/>
                <a:gridCol w="974724"/>
                <a:gridCol w="1029970"/>
                <a:gridCol w="865504"/>
                <a:gridCol w="721359"/>
                <a:gridCol w="1079500"/>
                <a:gridCol w="991234"/>
                <a:gridCol w="521334"/>
              </a:tblGrid>
              <a:tr h="272795">
                <a:tc>
                  <a:txBody>
                    <a:bodyPr/>
                    <a:lstStyle/>
                    <a:p>
                      <a:pPr marL="112395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dirty="0" sz="800" spc="-100">
                          <a:latin typeface="MS PGothic"/>
                          <a:cs typeface="MS PGothic"/>
                        </a:rPr>
                        <a:t>日次</a:t>
                      </a:r>
                      <a:endParaRPr sz="800">
                        <a:latin typeface="MS PGothic"/>
                        <a:cs typeface="MS PGothic"/>
                      </a:endParaRPr>
                    </a:p>
                  </a:txBody>
                  <a:tcPr marL="0" marR="0" marB="0" marT="7048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月日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425"/>
                        </a:spcBef>
                        <a:tabLst>
                          <a:tab pos="1138555" algn="l"/>
                        </a:tabLst>
                      </a:pPr>
                      <a:r>
                        <a:rPr dirty="0" sz="1000" spc="-5">
                          <a:latin typeface="MS PGothic"/>
                          <a:cs typeface="MS PGothic"/>
                        </a:rPr>
                        <a:t>行	程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宿泊施設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000" spc="-5">
                          <a:latin typeface="MS PGothic"/>
                          <a:cs typeface="MS PGothic"/>
                        </a:rPr>
                        <a:t>備</a:t>
                      </a:r>
                      <a:r>
                        <a:rPr dirty="0" sz="1000" spc="15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53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algn="ctr" marR="1883410">
                        <a:lnSpc>
                          <a:spcPts val="1050"/>
                        </a:lnSpc>
                        <a:spcBef>
                          <a:spcPts val="70"/>
                        </a:spcBef>
                      </a:pPr>
                      <a:r>
                        <a:rPr dirty="0" sz="900" spc="-60">
                          <a:latin typeface="MS PGothic"/>
                          <a:cs typeface="MS PGothic"/>
                        </a:rPr>
                        <a:t>※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世界</a:t>
                      </a:r>
                      <a:r>
                        <a:rPr dirty="0" sz="900" spc="-60">
                          <a:latin typeface="MS PGothic"/>
                          <a:cs typeface="MS PGothic"/>
                        </a:rPr>
                        <a:t>で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唯一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889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78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 marL="94615">
                        <a:lnSpc>
                          <a:spcPts val="1300"/>
                        </a:lnSpc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＊＊＊＊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年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marL="17653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各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地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＝＝＝＝＝＝＝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鳥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取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ｌ</a:t>
                      </a:r>
                      <a:r>
                        <a:rPr dirty="0" sz="1000" spc="135">
                          <a:latin typeface="MS PGothic"/>
                          <a:cs typeface="MS PGothic"/>
                        </a:rPr>
                        <a:t>西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IC＝＝＝＝＝＝＝＝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砂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の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美術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館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＝＝＝＝＝＝＝＝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鳥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取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砂丘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昼食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砂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丘散策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）＝＝＝＝＝＝＝＝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444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17684">
                <a:tc>
                  <a:txBody>
                    <a:bodyPr/>
                    <a:lstStyle/>
                    <a:p>
                      <a:pPr marL="126364">
                        <a:lnSpc>
                          <a:spcPct val="100000"/>
                        </a:lnSpc>
                        <a:spcBef>
                          <a:spcPts val="1300"/>
                        </a:spcBef>
                      </a:pPr>
                      <a:r>
                        <a:rPr dirty="0" sz="1800">
                          <a:latin typeface="MS PGothic"/>
                          <a:cs typeface="MS PGothic"/>
                        </a:rPr>
                        <a:t>１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1651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 marL="635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200" spc="-35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6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marL="2613660">
                        <a:lnSpc>
                          <a:spcPts val="1130"/>
                        </a:lnSpc>
                        <a:tabLst>
                          <a:tab pos="3168015" algn="l"/>
                          <a:tab pos="4178300" algn="l"/>
                          <a:tab pos="5414645" algn="l"/>
                        </a:tabLst>
                      </a:pPr>
                      <a:r>
                        <a:rPr dirty="0" sz="1000" spc="-45">
                          <a:latin typeface="MS PGothic"/>
                          <a:cs typeface="MS PGothic"/>
                        </a:rPr>
                        <a:t>10:30	11:30	11:40	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13:10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217295">
                        <a:lnSpc>
                          <a:spcPct val="100000"/>
                        </a:lnSpc>
                        <a:tabLst>
                          <a:tab pos="3409315" algn="l"/>
                        </a:tabLst>
                      </a:pPr>
                      <a:r>
                        <a:rPr dirty="0" sz="900" spc="-60">
                          <a:latin typeface="MS PGothic"/>
                          <a:cs typeface="MS PGothic"/>
                        </a:rPr>
                        <a:t>※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山陰海</a:t>
                      </a:r>
                      <a:r>
                        <a:rPr dirty="0" sz="900" spc="-85">
                          <a:latin typeface="MS PGothic"/>
                          <a:cs typeface="MS PGothic"/>
                        </a:rPr>
                        <a:t>岸</a:t>
                      </a:r>
                      <a:r>
                        <a:rPr dirty="0" sz="900" spc="-65">
                          <a:latin typeface="MS PGothic"/>
                          <a:cs typeface="MS PGothic"/>
                        </a:rPr>
                        <a:t>ジ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オ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パ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ー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ク	</a:t>
                      </a:r>
                      <a:r>
                        <a:rPr dirty="0" sz="900" spc="-60">
                          <a:latin typeface="MS PGothic"/>
                          <a:cs typeface="MS PGothic"/>
                        </a:rPr>
                        <a:t>※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班別活動</a:t>
                      </a:r>
                      <a:r>
                        <a:rPr dirty="0" sz="900" spc="-60">
                          <a:latin typeface="MS PGothic"/>
                          <a:cs typeface="MS PGothic"/>
                        </a:rPr>
                        <a:t>に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おす</a:t>
                      </a:r>
                      <a:r>
                        <a:rPr dirty="0" sz="900" spc="-65">
                          <a:latin typeface="MS PGothic"/>
                          <a:cs typeface="MS PGothic"/>
                        </a:rPr>
                        <a:t>す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め</a:t>
                      </a:r>
                      <a:endParaRPr sz="900">
                        <a:latin typeface="MS PGothic"/>
                        <a:cs typeface="MS PGothic"/>
                      </a:endParaRPr>
                    </a:p>
                    <a:p>
                      <a:pPr marL="219075">
                        <a:lnSpc>
                          <a:spcPts val="1195"/>
                        </a:lnSpc>
                        <a:spcBef>
                          <a:spcPts val="90"/>
                        </a:spcBef>
                      </a:pPr>
                      <a:r>
                        <a:rPr dirty="0" sz="1000" spc="-55">
                          <a:latin typeface="MS PGothic"/>
                          <a:cs typeface="MS PGothic"/>
                        </a:rPr>
                        <a:t>＝＝＝＝＝＝＝＝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浦富海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岸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島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め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ぐ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り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遊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覧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船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＝＝＝＝＝＝＝＝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倉吉白壁土蔵群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散策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＝＝＝＝＝＝＝＝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大山地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区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）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200">
                          <a:latin typeface="MS PGothic"/>
                          <a:cs typeface="MS PGothic"/>
                        </a:rPr>
                        <a:t>【</a:t>
                      </a:r>
                      <a:r>
                        <a:rPr dirty="0" sz="1200" spc="28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鳥取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県</a:t>
                      </a:r>
                      <a:r>
                        <a:rPr dirty="0" sz="1200" spc="25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】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 marL="1460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100">
                          <a:latin typeface="MS PGothic"/>
                          <a:cs typeface="MS PGothic"/>
                        </a:rPr>
                        <a:t>大山地区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5270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88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marL="1136650">
                        <a:lnSpc>
                          <a:spcPct val="100000"/>
                        </a:lnSpc>
                        <a:spcBef>
                          <a:spcPts val="10"/>
                        </a:spcBef>
                        <a:tabLst>
                          <a:tab pos="2301240" algn="l"/>
                          <a:tab pos="3389629" algn="l"/>
                          <a:tab pos="4554220" algn="l"/>
                          <a:tab pos="5565775" algn="l"/>
                        </a:tabLst>
                      </a:pPr>
                      <a:r>
                        <a:rPr dirty="0" sz="1000" spc="-45">
                          <a:latin typeface="MS PGothic"/>
                          <a:cs typeface="MS PGothic"/>
                        </a:rPr>
                        <a:t>13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3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14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2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15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3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16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2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18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 spc="-1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127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41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76530">
                        <a:lnSpc>
                          <a:spcPts val="1195"/>
                        </a:lnSpc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大山地</a:t>
                      </a:r>
                      <a:r>
                        <a:rPr dirty="0" sz="1000" spc="-85">
                          <a:latin typeface="MS PGothic"/>
                          <a:cs typeface="MS PGothic"/>
                        </a:rPr>
                        <a:t>区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＝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＝＝＝＝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「</a:t>
                      </a:r>
                      <a:r>
                        <a:rPr dirty="0" sz="1000" spc="-85">
                          <a:latin typeface="MS PGothic"/>
                          <a:cs typeface="MS PGothic"/>
                        </a:rPr>
                        <a:t>森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の</a:t>
                      </a:r>
                      <a:r>
                        <a:rPr dirty="0" sz="1000" spc="-85">
                          <a:latin typeface="MS PGothic"/>
                          <a:cs typeface="MS PGothic"/>
                        </a:rPr>
                        <a:t>国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」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にてフ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ィ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ー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ル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ドア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ス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レ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チ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ッ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クと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昼</a:t>
                      </a:r>
                      <a:r>
                        <a:rPr dirty="0" sz="1000" spc="-85">
                          <a:latin typeface="MS PGothic"/>
                          <a:cs typeface="MS PGothic"/>
                        </a:rPr>
                        <a:t>食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＝＝＝＝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＝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＝＝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＝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7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27379">
                <a:tc>
                  <a:txBody>
                    <a:bodyPr/>
                    <a:lstStyle/>
                    <a:p>
                      <a:pPr marL="126364">
                        <a:lnSpc>
                          <a:spcPct val="100000"/>
                        </a:lnSpc>
                        <a:spcBef>
                          <a:spcPts val="1370"/>
                        </a:spcBef>
                      </a:pPr>
                      <a:r>
                        <a:rPr dirty="0" sz="1800">
                          <a:latin typeface="MS PGothic"/>
                          <a:cs typeface="MS PGothic"/>
                        </a:rPr>
                        <a:t>２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17399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12382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marL="210185">
                        <a:lnSpc>
                          <a:spcPct val="100000"/>
                        </a:lnSpc>
                        <a:spcBef>
                          <a:spcPts val="10"/>
                        </a:spcBef>
                        <a:tabLst>
                          <a:tab pos="1480820" algn="l"/>
                          <a:tab pos="3573779" algn="l"/>
                        </a:tabLst>
                      </a:pPr>
                      <a:r>
                        <a:rPr dirty="0" sz="1000" spc="-40">
                          <a:latin typeface="MS PGothic"/>
                          <a:cs typeface="MS PGothic"/>
                        </a:rPr>
                        <a:t>8:30</a:t>
                      </a:r>
                      <a:r>
                        <a:rPr dirty="0" sz="1000" spc="-1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頃	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9:00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12:30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156335">
                        <a:lnSpc>
                          <a:spcPct val="100000"/>
                        </a:lnSpc>
                      </a:pPr>
                      <a:r>
                        <a:rPr dirty="0" sz="900" spc="-60">
                          <a:latin typeface="MS PGothic"/>
                          <a:cs typeface="MS PGothic"/>
                        </a:rPr>
                        <a:t>※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平和</a:t>
                      </a:r>
                      <a:r>
                        <a:rPr dirty="0" sz="900" spc="-110">
                          <a:latin typeface="MS PGothic"/>
                          <a:cs typeface="MS PGothic"/>
                        </a:rPr>
                        <a:t>学</a:t>
                      </a:r>
                      <a:r>
                        <a:rPr dirty="0" sz="900" spc="-85">
                          <a:latin typeface="MS PGothic"/>
                          <a:cs typeface="MS PGothic"/>
                        </a:rPr>
                        <a:t>習</a:t>
                      </a:r>
                      <a:r>
                        <a:rPr dirty="0" sz="900" spc="-65">
                          <a:latin typeface="MS PGothic"/>
                          <a:cs typeface="MS PGothic"/>
                        </a:rPr>
                        <a:t>も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準備中</a:t>
                      </a:r>
                      <a:endParaRPr sz="900">
                        <a:latin typeface="MS PGothic"/>
                        <a:cs typeface="MS PGothic"/>
                      </a:endParaRPr>
                    </a:p>
                    <a:p>
                      <a:pPr marL="219075">
                        <a:lnSpc>
                          <a:spcPts val="1190"/>
                        </a:lnSpc>
                        <a:spcBef>
                          <a:spcPts val="95"/>
                        </a:spcBef>
                      </a:pPr>
                      <a:r>
                        <a:rPr dirty="0" sz="1000" spc="-55">
                          <a:latin typeface="MS PGothic"/>
                          <a:cs typeface="MS PGothic"/>
                        </a:rPr>
                        <a:t>＝＝＝＝＝＝＝＝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「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水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木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しげ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る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記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念館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」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見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学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と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水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木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し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げ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るロード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散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策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＝＝＝＝＝＝＝＝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各地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127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95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marL="1141095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3448685" algn="l"/>
                        </a:tabLst>
                      </a:pPr>
                      <a:r>
                        <a:rPr dirty="0" sz="1000" spc="-45">
                          <a:latin typeface="MS PGothic"/>
                          <a:cs typeface="MS PGothic"/>
                        </a:rPr>
                        <a:t>13:40	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15:00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6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3902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marL="126364">
                        <a:lnSpc>
                          <a:spcPct val="100000"/>
                        </a:lnSpc>
                      </a:pPr>
                      <a:r>
                        <a:rPr dirty="0" sz="1800">
                          <a:latin typeface="MS PGothic"/>
                          <a:cs typeface="MS PGothic"/>
                        </a:rPr>
                        <a:t>３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 marL="635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200" spc="-35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957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126364">
                        <a:lnSpc>
                          <a:spcPct val="100000"/>
                        </a:lnSpc>
                        <a:spcBef>
                          <a:spcPts val="1085"/>
                        </a:spcBef>
                      </a:pPr>
                      <a:r>
                        <a:rPr dirty="0" sz="1800">
                          <a:latin typeface="MS PGothic"/>
                          <a:cs typeface="MS PGothic"/>
                        </a:rPr>
                        <a:t>４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 marL="635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200" spc="-35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1648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dirty="0" sz="1050" spc="-100">
                          <a:latin typeface="MS PGothic"/>
                          <a:cs typeface="MS PGothic"/>
                        </a:rPr>
                        <a:t>備考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B="0" marT="2984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2">
                  <a:txBody>
                    <a:bodyPr/>
                    <a:lstStyle/>
                    <a:p>
                      <a:pPr marL="189230" indent="-127635">
                        <a:lnSpc>
                          <a:spcPct val="100000"/>
                        </a:lnSpc>
                        <a:spcBef>
                          <a:spcPts val="270"/>
                        </a:spcBef>
                        <a:buSzPct val="90000"/>
                        <a:buChar char="◆"/>
                        <a:tabLst>
                          <a:tab pos="189865" algn="l"/>
                        </a:tabLst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当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日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の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天</a:t>
                      </a:r>
                      <a:r>
                        <a:rPr dirty="0" sz="1000" spc="-95">
                          <a:latin typeface="MS PGothic"/>
                          <a:cs typeface="MS PGothic"/>
                        </a:rPr>
                        <a:t>候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や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道路事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情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に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よ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り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遅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れ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る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場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合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が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ご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ざ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い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ま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す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。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429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6286">
                <a:tc gridSpan="2"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記入例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46355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dirty="0" sz="900">
                          <a:latin typeface="MS PGothic"/>
                          <a:cs typeface="MS PGothic"/>
                        </a:rPr>
                        <a:t>Ｊ</a:t>
                      </a:r>
                      <a:r>
                        <a:rPr dirty="0" sz="900" spc="16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Ｒ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9055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35255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dirty="0" sz="900" spc="-50">
                          <a:latin typeface="MS PGothic"/>
                          <a:cs typeface="MS PGothic"/>
                        </a:rPr>
                        <a:t>――――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9055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dirty="0" sz="900">
                          <a:latin typeface="MS PGothic"/>
                          <a:cs typeface="MS PGothic"/>
                        </a:rPr>
                        <a:t>バ</a:t>
                      </a:r>
                      <a:r>
                        <a:rPr dirty="0" sz="900" spc="19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ス</a:t>
                      </a:r>
                      <a:r>
                        <a:rPr dirty="0" sz="900" spc="19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=========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9055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dirty="0" sz="900">
                          <a:latin typeface="MS PGothic"/>
                          <a:cs typeface="MS PGothic"/>
                        </a:rPr>
                        <a:t>船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9055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dirty="0" sz="900" spc="-45">
                          <a:latin typeface="MS PGothic"/>
                          <a:cs typeface="MS PGothic"/>
                        </a:rPr>
                        <a:t>～～～～～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9055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dirty="0" sz="900" spc="-100">
                          <a:latin typeface="MS PGothic"/>
                          <a:cs typeface="MS PGothic"/>
                        </a:rPr>
                        <a:t>旅館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900" spc="6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△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9055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4470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dirty="0" sz="900">
                          <a:latin typeface="MS PGothic"/>
                          <a:cs typeface="MS PGothic"/>
                        </a:rPr>
                        <a:t>徒</a:t>
                      </a:r>
                      <a:r>
                        <a:rPr dirty="0" sz="900" spc="13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歩</a:t>
                      </a:r>
                      <a:r>
                        <a:rPr dirty="0" sz="900" spc="14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・・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・・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・・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・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9055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4470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dirty="0" sz="900" spc="-100">
                          <a:latin typeface="MS PGothic"/>
                          <a:cs typeface="MS PGothic"/>
                        </a:rPr>
                        <a:t>私鉄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・ケ</a:t>
                      </a:r>
                      <a:r>
                        <a:rPr dirty="0" sz="900" spc="-65">
                          <a:latin typeface="MS PGothic"/>
                          <a:cs typeface="MS PGothic"/>
                        </a:rPr>
                        <a:t>ー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ブ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ル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9055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dirty="0" sz="900" spc="-65">
                          <a:latin typeface="MS PGothic"/>
                          <a:cs typeface="MS PGothic"/>
                        </a:rPr>
                        <a:t>艹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艹艹艹艹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艹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9055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0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dirty="0" sz="900" spc="-100">
                          <a:latin typeface="MS PGothic"/>
                          <a:cs typeface="MS PGothic"/>
                        </a:rPr>
                        <a:t>車中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900" spc="8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▲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905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83511" y="7726174"/>
            <a:ext cx="208457" cy="119943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10982706" y="1508506"/>
            <a:ext cx="143700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100">
                <a:latin typeface="MS Gothic"/>
                <a:cs typeface="MS Gothic"/>
              </a:rPr>
              <a:t>（</a:t>
            </a:r>
            <a:r>
              <a:rPr dirty="0" sz="1100" spc="-110">
                <a:latin typeface="MS Gothic"/>
                <a:cs typeface="MS Gothic"/>
              </a:rPr>
              <a:t>公社</a:t>
            </a:r>
            <a:r>
              <a:rPr dirty="0" sz="1100" spc="-100">
                <a:latin typeface="MS Gothic"/>
                <a:cs typeface="MS Gothic"/>
              </a:rPr>
              <a:t>）</a:t>
            </a:r>
            <a:r>
              <a:rPr dirty="0" sz="1100" spc="-110">
                <a:latin typeface="MS Gothic"/>
                <a:cs typeface="MS Gothic"/>
              </a:rPr>
              <a:t>鳥取</a:t>
            </a:r>
            <a:r>
              <a:rPr dirty="0" sz="1100" spc="-100">
                <a:latin typeface="MS Gothic"/>
                <a:cs typeface="MS Gothic"/>
              </a:rPr>
              <a:t>県</a:t>
            </a:r>
            <a:r>
              <a:rPr dirty="0" sz="1100" spc="-110">
                <a:latin typeface="MS Gothic"/>
                <a:cs typeface="MS Gothic"/>
              </a:rPr>
              <a:t>観光</a:t>
            </a:r>
            <a:r>
              <a:rPr dirty="0" sz="1100" spc="-100">
                <a:latin typeface="MS Gothic"/>
                <a:cs typeface="MS Gothic"/>
              </a:rPr>
              <a:t>連</a:t>
            </a:r>
            <a:r>
              <a:rPr dirty="0" sz="1100">
                <a:latin typeface="MS Gothic"/>
                <a:cs typeface="MS Gothic"/>
              </a:rPr>
              <a:t>盟</a:t>
            </a:r>
            <a:endParaRPr sz="1100">
              <a:latin typeface="MS Gothic"/>
              <a:cs typeface="MS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（株）ツーリスト関西事務センター</dc:creator>
  <dc:title>ご　　旅　　程　　表</dc:title>
  <dcterms:created xsi:type="dcterms:W3CDTF">2021-10-13T11:01:44Z</dcterms:created>
  <dcterms:modified xsi:type="dcterms:W3CDTF">2021-10-13T11:01:44Z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2021-10-13T00:00:00Z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2021-10-13T00:00:00Z</vt:filetime>
  </property>
</Properties>
</file>