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3106400" cy="9258300"/>
  <p:notesSz cx="13106400" cy="92583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82980" y="2870073"/>
            <a:ext cx="11140440" cy="19442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65960" y="5184648"/>
            <a:ext cx="9174480" cy="2314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55320" y="2129409"/>
            <a:ext cx="5701284" cy="61104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749796" y="2129409"/>
            <a:ext cx="5701284" cy="61104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708" y="755650"/>
            <a:ext cx="3046983" cy="360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 u="dbl">
                <a:solidFill>
                  <a:schemeClr val="tx1"/>
                </a:solidFill>
                <a:latin typeface="MS PGothic"/>
                <a:cs typeface="MS P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29055" y="2095754"/>
            <a:ext cx="11864340" cy="59601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456176" y="8610219"/>
            <a:ext cx="4194048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55320" y="8610219"/>
            <a:ext cx="3014472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9436608" y="8610219"/>
            <a:ext cx="3014472" cy="462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362585">
              <a:lnSpc>
                <a:spcPct val="100000"/>
              </a:lnSpc>
              <a:spcBef>
                <a:spcPts val="95"/>
              </a:spcBef>
            </a:pPr>
            <a:r>
              <a:rPr dirty="0" spc="-50"/>
              <a:t>モ</a:t>
            </a:r>
            <a:r>
              <a:rPr dirty="0" spc="-55"/>
              <a:t>デルコース</a:t>
            </a:r>
            <a:r>
              <a:rPr dirty="0" spc="-50"/>
              <a:t>（１</a:t>
            </a:r>
            <a:r>
              <a:rPr dirty="0" spc="-90"/>
              <a:t>泊</a:t>
            </a:r>
            <a:r>
              <a:rPr dirty="0" spc="-70"/>
              <a:t>２</a:t>
            </a:r>
            <a:r>
              <a:rPr dirty="0" spc="-90"/>
              <a:t>日）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29055" y="1426718"/>
          <a:ext cx="8014334" cy="5168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290"/>
                <a:gridCol w="1288415"/>
                <a:gridCol w="901065"/>
                <a:gridCol w="1008379"/>
                <a:gridCol w="1081404"/>
                <a:gridCol w="901700"/>
                <a:gridCol w="2522220"/>
              </a:tblGrid>
              <a:tr h="272796">
                <a:tc rowSpan="2">
                  <a:txBody>
                    <a:bodyPr/>
                    <a:lstStyle/>
                    <a:p>
                      <a:pPr marL="86360" marR="66675">
                        <a:lnSpc>
                          <a:spcPct val="108000"/>
                        </a:lnSpc>
                        <a:spcBef>
                          <a:spcPts val="570"/>
                        </a:spcBef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行 先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7239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0256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MS PGothic"/>
                          <a:cs typeface="MS PGothic"/>
                        </a:rPr>
                        <a:t>方</a:t>
                      </a:r>
                      <a:r>
                        <a:rPr dirty="0" sz="1200" spc="21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面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337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dirty="0" sz="1200" spc="-55">
                          <a:latin typeface="MS PGothic"/>
                          <a:cs typeface="MS PGothic"/>
                        </a:rPr>
                        <a:t>ク</a:t>
                      </a:r>
                      <a:r>
                        <a:rPr dirty="0" sz="1200" spc="-50">
                          <a:latin typeface="MS PGothic"/>
                          <a:cs typeface="MS PGothic"/>
                        </a:rPr>
                        <a:t>ラ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ス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681355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生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徒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58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581660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写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真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：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58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527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dirty="0" sz="1000" spc="-5">
                          <a:latin typeface="MS PGothic"/>
                          <a:cs typeface="MS PGothic"/>
                        </a:rPr>
                        <a:t>合</a:t>
                      </a:r>
                      <a:r>
                        <a:rPr dirty="0" sz="1000" spc="15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計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58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7804">
                        <a:lnSpc>
                          <a:spcPct val="100000"/>
                        </a:lnSpc>
                        <a:spcBef>
                          <a:spcPts val="440"/>
                        </a:spcBef>
                        <a:tabLst>
                          <a:tab pos="758825" algn="l"/>
                        </a:tabLst>
                      </a:pPr>
                      <a:r>
                        <a:rPr dirty="0" sz="1000" spc="-5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1000" spc="22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日	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食事条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件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：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朝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／</a:t>
                      </a:r>
                      <a:r>
                        <a:rPr dirty="0" sz="1000" spc="-95">
                          <a:latin typeface="MS PGothic"/>
                          <a:cs typeface="MS PGothic"/>
                        </a:rPr>
                        <a:t>昼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／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夕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２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58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5551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7239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681355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引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率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11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618490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添乗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員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：	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11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083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000">
                          <a:latin typeface="MS PGothic"/>
                          <a:cs typeface="MS PGothic"/>
                        </a:rPr>
                        <a:t>名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11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0">
                        <a:lnSpc>
                          <a:spcPct val="100000"/>
                        </a:lnSpc>
                        <a:spcBef>
                          <a:spcPts val="245"/>
                        </a:spcBef>
                        <a:tabLst>
                          <a:tab pos="522605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旅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館	泊</a:t>
                      </a:r>
                      <a:r>
                        <a:rPr dirty="0" sz="1000" spc="19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22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車船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中</a:t>
                      </a:r>
                      <a:r>
                        <a:rPr dirty="0" sz="1000" spc="19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〆泊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111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965708" y="1926081"/>
            <a:ext cx="282194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19810" algn="l"/>
                <a:tab pos="1290955" algn="l"/>
                <a:tab pos="1560830" algn="l"/>
                <a:tab pos="2223770" algn="l"/>
                <a:tab pos="2493645" algn="l"/>
              </a:tabLst>
            </a:pPr>
            <a:r>
              <a:rPr dirty="0" sz="1000" spc="-60">
                <a:latin typeface="MS PGothic"/>
                <a:cs typeface="MS PGothic"/>
              </a:rPr>
              <a:t>ご</a:t>
            </a:r>
            <a:r>
              <a:rPr dirty="0" sz="1000" spc="-90">
                <a:latin typeface="MS PGothic"/>
                <a:cs typeface="MS PGothic"/>
              </a:rPr>
              <a:t>旅</a:t>
            </a:r>
            <a:r>
              <a:rPr dirty="0" sz="1000" spc="-105">
                <a:latin typeface="MS PGothic"/>
                <a:cs typeface="MS PGothic"/>
              </a:rPr>
              <a:t>行期</a:t>
            </a:r>
            <a:r>
              <a:rPr dirty="0" sz="1000" spc="-90">
                <a:latin typeface="MS PGothic"/>
                <a:cs typeface="MS PGothic"/>
              </a:rPr>
              <a:t>日</a:t>
            </a:r>
            <a:r>
              <a:rPr dirty="0" sz="1000" spc="-60">
                <a:latin typeface="MS PGothic"/>
                <a:cs typeface="MS PGothic"/>
              </a:rPr>
              <a:t>：</a:t>
            </a:r>
            <a:r>
              <a:rPr dirty="0" sz="1000" spc="-105">
                <a:latin typeface="MS PGothic"/>
                <a:cs typeface="MS PGothic"/>
              </a:rPr>
              <a:t>令</a:t>
            </a:r>
            <a:r>
              <a:rPr dirty="0" sz="1000" spc="-5">
                <a:latin typeface="MS PGothic"/>
                <a:cs typeface="MS PGothic"/>
              </a:rPr>
              <a:t>和	年	月	</a:t>
            </a:r>
            <a:r>
              <a:rPr dirty="0" sz="1000" spc="-90">
                <a:latin typeface="MS PGothic"/>
                <a:cs typeface="MS PGothic"/>
              </a:rPr>
              <a:t>日</a:t>
            </a:r>
            <a:r>
              <a:rPr dirty="0" sz="1000" spc="-5">
                <a:latin typeface="MS PGothic"/>
                <a:cs typeface="MS PGothic"/>
              </a:rPr>
              <a:t>（</a:t>
            </a:r>
            <a:r>
              <a:rPr dirty="0" sz="1000" spc="265">
                <a:latin typeface="MS PGothic"/>
                <a:cs typeface="MS PGothic"/>
              </a:rPr>
              <a:t> </a:t>
            </a:r>
            <a:r>
              <a:rPr dirty="0" sz="1000" spc="-5">
                <a:latin typeface="MS PGothic"/>
                <a:cs typeface="MS PGothic"/>
              </a:rPr>
              <a:t>）</a:t>
            </a:r>
            <a:r>
              <a:rPr dirty="0" sz="1000" spc="265">
                <a:latin typeface="MS PGothic"/>
                <a:cs typeface="MS PGothic"/>
              </a:rPr>
              <a:t> </a:t>
            </a:r>
            <a:r>
              <a:rPr dirty="0" sz="1000" spc="-5">
                <a:latin typeface="MS PGothic"/>
                <a:cs typeface="MS PGothic"/>
              </a:rPr>
              <a:t>～	月	</a:t>
            </a:r>
            <a:r>
              <a:rPr dirty="0" sz="1000" spc="-90">
                <a:latin typeface="MS PGothic"/>
                <a:cs typeface="MS PGothic"/>
              </a:rPr>
              <a:t>日</a:t>
            </a:r>
            <a:r>
              <a:rPr dirty="0" sz="1000" spc="-5">
                <a:latin typeface="MS PGothic"/>
                <a:cs typeface="MS PGothic"/>
              </a:rPr>
              <a:t>（</a:t>
            </a:r>
            <a:r>
              <a:rPr dirty="0" sz="1000" spc="190">
                <a:latin typeface="MS PGothic"/>
                <a:cs typeface="MS PGothic"/>
              </a:rPr>
              <a:t> </a:t>
            </a:r>
            <a:r>
              <a:rPr dirty="0" sz="1000" spc="-5">
                <a:latin typeface="MS PGothic"/>
                <a:cs typeface="MS PGothic"/>
              </a:rPr>
              <a:t>）</a:t>
            </a:r>
            <a:endParaRPr sz="1000">
              <a:latin typeface="MS PGothic"/>
              <a:cs typeface="MS P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551157" y="1926081"/>
            <a:ext cx="10274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0">
                <a:latin typeface="MS PGothic"/>
                <a:cs typeface="MS PGothic"/>
              </a:rPr>
              <a:t>2</a:t>
            </a:r>
            <a:r>
              <a:rPr dirty="0" sz="1000" spc="-60">
                <a:latin typeface="MS PGothic"/>
                <a:cs typeface="MS PGothic"/>
              </a:rPr>
              <a:t>02</a:t>
            </a:r>
            <a:r>
              <a:rPr dirty="0" sz="1000" spc="-5">
                <a:latin typeface="MS PGothic"/>
                <a:cs typeface="MS PGothic"/>
              </a:rPr>
              <a:t>1</a:t>
            </a:r>
            <a:r>
              <a:rPr dirty="0" sz="1000" spc="-130">
                <a:latin typeface="MS PGothic"/>
                <a:cs typeface="MS PGothic"/>
              </a:rPr>
              <a:t> </a:t>
            </a:r>
            <a:r>
              <a:rPr dirty="0" sz="1000" spc="-90">
                <a:latin typeface="MS PGothic"/>
                <a:cs typeface="MS PGothic"/>
              </a:rPr>
              <a:t>年</a:t>
            </a:r>
            <a:r>
              <a:rPr dirty="0" sz="1000" spc="-65">
                <a:latin typeface="MS PGothic"/>
                <a:cs typeface="MS PGothic"/>
              </a:rPr>
              <a:t>９</a:t>
            </a:r>
            <a:r>
              <a:rPr dirty="0" sz="1000" spc="-90">
                <a:latin typeface="MS PGothic"/>
                <a:cs typeface="MS PGothic"/>
              </a:rPr>
              <a:t>月</a:t>
            </a:r>
            <a:r>
              <a:rPr dirty="0" sz="1000" spc="-65">
                <a:latin typeface="MS PGothic"/>
                <a:cs typeface="MS PGothic"/>
              </a:rPr>
              <a:t>１</a:t>
            </a:r>
            <a:r>
              <a:rPr dirty="0" sz="1000" spc="-105">
                <a:latin typeface="MS PGothic"/>
                <a:cs typeface="MS PGothic"/>
              </a:rPr>
              <a:t>日作</a:t>
            </a:r>
            <a:r>
              <a:rPr dirty="0" sz="1000" spc="-5">
                <a:latin typeface="MS PGothic"/>
                <a:cs typeface="MS PGothic"/>
              </a:rPr>
              <a:t>成</a:t>
            </a:r>
            <a:endParaRPr sz="1000">
              <a:latin typeface="MS PGothic"/>
              <a:cs typeface="MS PGothic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829055" y="2095754"/>
          <a:ext cx="11864340" cy="59601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5130"/>
                <a:gridCol w="84454"/>
                <a:gridCol w="427354"/>
                <a:gridCol w="402590"/>
                <a:gridCol w="238759"/>
                <a:gridCol w="974725"/>
                <a:gridCol w="314960"/>
                <a:gridCol w="746760"/>
                <a:gridCol w="796289"/>
                <a:gridCol w="1267460"/>
                <a:gridCol w="974724"/>
                <a:gridCol w="1029970"/>
                <a:gridCol w="865504"/>
                <a:gridCol w="721359"/>
                <a:gridCol w="1079500"/>
                <a:gridCol w="991234"/>
                <a:gridCol w="521334"/>
              </a:tblGrid>
              <a:tr h="272795">
                <a:tc>
                  <a:txBody>
                    <a:bodyPr/>
                    <a:lstStyle/>
                    <a:p>
                      <a:pPr marL="112395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800" spc="-100">
                          <a:latin typeface="MS PGothic"/>
                          <a:cs typeface="MS PGothic"/>
                        </a:rPr>
                        <a:t>日次</a:t>
                      </a:r>
                      <a:endParaRPr sz="800">
                        <a:latin typeface="MS PGothic"/>
                        <a:cs typeface="MS PGothic"/>
                      </a:endParaRPr>
                    </a:p>
                  </a:txBody>
                  <a:tcPr marL="0" marR="0" marB="0" marT="7048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月日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425"/>
                        </a:spcBef>
                        <a:tabLst>
                          <a:tab pos="1138555" algn="l"/>
                        </a:tabLst>
                      </a:pPr>
                      <a:r>
                        <a:rPr dirty="0" sz="1000" spc="-5">
                          <a:latin typeface="MS PGothic"/>
                          <a:cs typeface="MS PGothic"/>
                        </a:rPr>
                        <a:t>行	程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宿泊施設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00" spc="-5">
                          <a:latin typeface="MS PGothic"/>
                          <a:cs typeface="MS PGothic"/>
                        </a:rPr>
                        <a:t>備</a:t>
                      </a:r>
                      <a:r>
                        <a:rPr dirty="0" sz="1000" spc="15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539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53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2502535">
                        <a:lnSpc>
                          <a:spcPts val="1050"/>
                        </a:lnSpc>
                        <a:spcBef>
                          <a:spcPts val="70"/>
                        </a:spcBef>
                      </a:pPr>
                      <a:r>
                        <a:rPr dirty="0" sz="900" spc="-60">
                          <a:latin typeface="MS PGothic"/>
                          <a:cs typeface="MS PGothic"/>
                        </a:rPr>
                        <a:t>※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弥生時代</a:t>
                      </a:r>
                      <a:r>
                        <a:rPr dirty="0" sz="900" spc="-60">
                          <a:latin typeface="MS PGothic"/>
                          <a:cs typeface="MS PGothic"/>
                        </a:rPr>
                        <a:t>の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体験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889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78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 marL="94615">
                        <a:lnSpc>
                          <a:spcPts val="1300"/>
                        </a:lnSpc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＊＊＊＊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年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17653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各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地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＝＝＝＝＝＝＝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淀</a:t>
                      </a:r>
                      <a:r>
                        <a:rPr dirty="0" sz="1000" spc="135">
                          <a:latin typeface="MS PGothic"/>
                          <a:cs typeface="MS PGothic"/>
                        </a:rPr>
                        <a:t>江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IC＝＝＝＝＝＝＝＝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む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きば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んだ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史跡公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園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＝＝＝＝＝＝＝＝はわ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温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昼食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）＝＝＝＝＝＝＝＝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17684">
                <a:tc>
                  <a:txBody>
                    <a:bodyPr/>
                    <a:lstStyle/>
                    <a:p>
                      <a:pPr marL="126364">
                        <a:lnSpc>
                          <a:spcPct val="100000"/>
                        </a:lnSpc>
                        <a:spcBef>
                          <a:spcPts val="1300"/>
                        </a:spcBef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１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1651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 marL="63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200" spc="-35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6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algn="ctr" marL="143510">
                        <a:lnSpc>
                          <a:spcPts val="1130"/>
                        </a:lnSpc>
                        <a:tabLst>
                          <a:tab pos="1095375" algn="l"/>
                          <a:tab pos="2181860" algn="l"/>
                          <a:tab pos="3040380" algn="l"/>
                        </a:tabLst>
                      </a:pPr>
                      <a:r>
                        <a:rPr dirty="0" sz="1000" spc="-40">
                          <a:latin typeface="MS PGothic"/>
                          <a:cs typeface="MS PGothic"/>
                        </a:rPr>
                        <a:t>9:30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11:30	12:30	13:20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217295">
                        <a:lnSpc>
                          <a:spcPct val="100000"/>
                        </a:lnSpc>
                        <a:tabLst>
                          <a:tab pos="3359150" algn="l"/>
                        </a:tabLst>
                      </a:pPr>
                      <a:r>
                        <a:rPr dirty="0" sz="900" spc="-60">
                          <a:latin typeface="MS PGothic"/>
                          <a:cs typeface="MS PGothic"/>
                        </a:rPr>
                        <a:t>※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県内</a:t>
                      </a:r>
                      <a:r>
                        <a:rPr dirty="0" sz="900" spc="-60">
                          <a:latin typeface="MS PGothic"/>
                          <a:cs typeface="MS PGothic"/>
                        </a:rPr>
                        <a:t>で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人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気	</a:t>
                      </a:r>
                      <a:r>
                        <a:rPr dirty="0" sz="900" spc="-60">
                          <a:latin typeface="MS PGothic"/>
                          <a:cs typeface="MS PGothic"/>
                        </a:rPr>
                        <a:t>※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日本</a:t>
                      </a:r>
                      <a:r>
                        <a:rPr dirty="0" sz="900" spc="-60">
                          <a:latin typeface="MS PGothic"/>
                          <a:cs typeface="MS PGothic"/>
                        </a:rPr>
                        <a:t>で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唯一</a:t>
                      </a:r>
                      <a:r>
                        <a:rPr dirty="0" sz="900" spc="-60">
                          <a:latin typeface="MS PGothic"/>
                          <a:cs typeface="MS PGothic"/>
                        </a:rPr>
                        <a:t>の</a:t>
                      </a:r>
                      <a:r>
                        <a:rPr dirty="0" sz="900" spc="-85">
                          <a:latin typeface="MS PGothic"/>
                          <a:cs typeface="MS PGothic"/>
                        </a:rPr>
                        <a:t>梨</a:t>
                      </a:r>
                      <a:r>
                        <a:rPr dirty="0" sz="900" spc="-60">
                          <a:latin typeface="MS PGothic"/>
                          <a:cs typeface="MS PGothic"/>
                        </a:rPr>
                        <a:t>の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博物館</a:t>
                      </a:r>
                      <a:endParaRPr sz="900">
                        <a:latin typeface="MS PGothic"/>
                        <a:cs typeface="MS PGothic"/>
                      </a:endParaRPr>
                    </a:p>
                    <a:p>
                      <a:pPr marL="219075">
                        <a:lnSpc>
                          <a:spcPts val="1195"/>
                        </a:lnSpc>
                        <a:spcBef>
                          <a:spcPts val="90"/>
                        </a:spcBef>
                      </a:pPr>
                      <a:r>
                        <a:rPr dirty="0" sz="1000" spc="-55">
                          <a:latin typeface="MS PGothic"/>
                          <a:cs typeface="MS PGothic"/>
                        </a:rPr>
                        <a:t>＝＝＝＝＝＝＝＝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東郷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湖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ド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ラ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ゴ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ンカ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ヌ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体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験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＝＝＝＝＝＝＝＝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鳥取二十世紀梨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記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念</a:t>
                      </a:r>
                      <a:r>
                        <a:rPr dirty="0" sz="1000" spc="-100">
                          <a:latin typeface="MS PGothic"/>
                          <a:cs typeface="MS PGothic"/>
                        </a:rPr>
                        <a:t>館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＝＝＝＝＝＝＝＝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は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わ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温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000" spc="21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ま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た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は</a:t>
                      </a:r>
                      <a:r>
                        <a:rPr dirty="0" sz="1000" spc="28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三朝温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）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1200">
                          <a:latin typeface="MS PGothic"/>
                          <a:cs typeface="MS PGothic"/>
                        </a:rPr>
                        <a:t>【</a:t>
                      </a:r>
                      <a:r>
                        <a:rPr dirty="0" sz="1200" spc="28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鳥取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県</a:t>
                      </a:r>
                      <a:r>
                        <a:rPr dirty="0" sz="1200" spc="25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200">
                          <a:latin typeface="MS PGothic"/>
                          <a:cs typeface="MS PGothic"/>
                        </a:rPr>
                        <a:t>】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R="381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はわ</a:t>
                      </a:r>
                      <a:r>
                        <a:rPr dirty="0" sz="1200" spc="-55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温</a:t>
                      </a:r>
                      <a:r>
                        <a:rPr dirty="0" sz="1200" spc="-85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200" spc="-6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200" spc="-100">
                          <a:latin typeface="MS PGothic"/>
                          <a:cs typeface="MS PGothic"/>
                        </a:rPr>
                        <a:t>三朝温泉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5270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88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1136650">
                        <a:lnSpc>
                          <a:spcPct val="100000"/>
                        </a:lnSpc>
                        <a:spcBef>
                          <a:spcPts val="10"/>
                        </a:spcBef>
                        <a:tabLst>
                          <a:tab pos="2301240" algn="l"/>
                          <a:tab pos="3313429" algn="l"/>
                          <a:tab pos="4478020" algn="l"/>
                          <a:tab pos="5564505" algn="l"/>
                          <a:tab pos="6643370" algn="l"/>
                        </a:tabLst>
                      </a:pPr>
                      <a:r>
                        <a:rPr dirty="0" sz="1000" spc="-45">
                          <a:latin typeface="MS PGothic"/>
                          <a:cs typeface="MS PGothic"/>
                        </a:rPr>
                        <a:t>13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4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15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4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16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16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17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 spc="-1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頃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17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: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3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0</a:t>
                      </a:r>
                      <a:r>
                        <a:rPr dirty="0" sz="1000" spc="-12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>
                          <a:latin typeface="MS PGothic"/>
                          <a:cs typeface="MS PGothic"/>
                        </a:rPr>
                        <a:t>頃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127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94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algn="ctr" marR="34925">
                        <a:lnSpc>
                          <a:spcPts val="1070"/>
                        </a:lnSpc>
                        <a:spcBef>
                          <a:spcPts val="85"/>
                        </a:spcBef>
                        <a:tabLst>
                          <a:tab pos="2183765" algn="l"/>
                        </a:tabLst>
                      </a:pPr>
                      <a:r>
                        <a:rPr dirty="0" sz="900" spc="-60">
                          <a:latin typeface="MS PGothic"/>
                          <a:cs typeface="MS PGothic"/>
                        </a:rPr>
                        <a:t>※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地下</a:t>
                      </a:r>
                      <a:r>
                        <a:rPr dirty="0" sz="900" spc="-60">
                          <a:latin typeface="MS PGothic"/>
                          <a:cs typeface="MS PGothic"/>
                        </a:rPr>
                        <a:t>の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弥生博物</a:t>
                      </a:r>
                      <a:r>
                        <a:rPr dirty="0" sz="900" spc="-110">
                          <a:latin typeface="MS PGothic"/>
                          <a:cs typeface="MS PGothic"/>
                        </a:rPr>
                        <a:t>館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と</a:t>
                      </a:r>
                      <a:r>
                        <a:rPr dirty="0" sz="900" spc="-85">
                          <a:latin typeface="MS PGothic"/>
                          <a:cs typeface="MS PGothic"/>
                        </a:rPr>
                        <a:t>呼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ば</a:t>
                      </a:r>
                      <a:r>
                        <a:rPr dirty="0" sz="900" spc="-65">
                          <a:latin typeface="MS PGothic"/>
                          <a:cs typeface="MS PGothic"/>
                        </a:rPr>
                        <a:t>れ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る	</a:t>
                      </a:r>
                      <a:r>
                        <a:rPr dirty="0" sz="900" spc="-60">
                          <a:latin typeface="MS PGothic"/>
                          <a:cs typeface="MS PGothic"/>
                        </a:rPr>
                        <a:t>※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思</a:t>
                      </a:r>
                      <a:r>
                        <a:rPr dirty="0" sz="900" spc="-60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出</a:t>
                      </a:r>
                      <a:r>
                        <a:rPr dirty="0" sz="900" spc="-85">
                          <a:latin typeface="MS PGothic"/>
                          <a:cs typeface="MS PGothic"/>
                        </a:rPr>
                        <a:t>作</a:t>
                      </a:r>
                      <a:r>
                        <a:rPr dirty="0" sz="900" spc="-60">
                          <a:latin typeface="MS PGothic"/>
                          <a:cs typeface="MS PGothic"/>
                        </a:rPr>
                        <a:t>りで</a:t>
                      </a:r>
                      <a:r>
                        <a:rPr dirty="0" sz="900" spc="-85">
                          <a:latin typeface="MS PGothic"/>
                          <a:cs typeface="MS PGothic"/>
                        </a:rPr>
                        <a:t>外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せ</a:t>
                      </a:r>
                      <a:r>
                        <a:rPr dirty="0" sz="900" spc="-60">
                          <a:latin typeface="MS PGothic"/>
                          <a:cs typeface="MS PGothic"/>
                        </a:rPr>
                        <a:t>ま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せん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‼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1079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6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12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176530">
                        <a:lnSpc>
                          <a:spcPts val="1170"/>
                        </a:lnSpc>
                      </a:pPr>
                      <a:r>
                        <a:rPr dirty="0" sz="1000" spc="-45">
                          <a:latin typeface="MS PGothic"/>
                          <a:cs typeface="MS PGothic"/>
                        </a:rPr>
                        <a:t>は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わ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温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三朝温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泉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＝＝＝＝＝＝＝＝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青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谷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上寺地遺跡展示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館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＝＝＝＝＝＝＝＝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鳥取砂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丘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（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散策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昼食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買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物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）＝＝＝＝＝＝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19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2214245">
                        <a:lnSpc>
                          <a:spcPts val="835"/>
                        </a:lnSpc>
                        <a:spcBef>
                          <a:spcPts val="25"/>
                        </a:spcBef>
                      </a:pPr>
                      <a:r>
                        <a:rPr dirty="0" sz="700" spc="-50">
                          <a:latin typeface="MS PGothic"/>
                          <a:cs typeface="MS PGothic"/>
                        </a:rPr>
                        <a:t>あ</a:t>
                      </a:r>
                      <a:r>
                        <a:rPr dirty="0" sz="700" spc="-55">
                          <a:latin typeface="MS PGothic"/>
                          <a:cs typeface="MS PGothic"/>
                        </a:rPr>
                        <a:t>おやかみ</a:t>
                      </a:r>
                      <a:r>
                        <a:rPr dirty="0" sz="700" spc="-60">
                          <a:latin typeface="MS PGothic"/>
                          <a:cs typeface="MS PGothic"/>
                        </a:rPr>
                        <a:t>じ</a:t>
                      </a:r>
                      <a:r>
                        <a:rPr dirty="0" sz="700" spc="-5">
                          <a:latin typeface="MS PGothic"/>
                          <a:cs typeface="MS PGothic"/>
                        </a:rPr>
                        <a:t>ち</a:t>
                      </a:r>
                      <a:endParaRPr sz="700">
                        <a:latin typeface="MS PGothic"/>
                        <a:cs typeface="MS PGothic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60037">
                <a:tc>
                  <a:txBody>
                    <a:bodyPr/>
                    <a:lstStyle/>
                    <a:p>
                      <a:pPr marL="126364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２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11366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6350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176530">
                        <a:lnSpc>
                          <a:spcPts val="1190"/>
                        </a:lnSpc>
                        <a:tabLst>
                          <a:tab pos="2229485" algn="l"/>
                          <a:tab pos="3258185" algn="l"/>
                          <a:tab pos="4348480" algn="l"/>
                          <a:tab pos="5438140" algn="l"/>
                        </a:tabLst>
                      </a:pPr>
                      <a:r>
                        <a:rPr dirty="0" sz="1000" spc="-40">
                          <a:latin typeface="MS PGothic"/>
                          <a:cs typeface="MS PGothic"/>
                        </a:rPr>
                        <a:t>8:30</a:t>
                      </a:r>
                      <a:r>
                        <a:rPr dirty="0" sz="1000" spc="-13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頃	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9:00	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10:30	11:00	13:30</a:t>
                      </a:r>
                      <a:endParaRPr sz="1000">
                        <a:latin typeface="MS PGothic"/>
                        <a:cs typeface="MS P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1156335">
                        <a:lnSpc>
                          <a:spcPts val="1075"/>
                        </a:lnSpc>
                      </a:pPr>
                      <a:r>
                        <a:rPr dirty="0" sz="900" spc="-50">
                          <a:latin typeface="MS PGothic"/>
                          <a:cs typeface="MS PGothic"/>
                        </a:rPr>
                        <a:t>※か</a:t>
                      </a:r>
                      <a:r>
                        <a:rPr dirty="0" sz="900" spc="-60">
                          <a:latin typeface="MS PGothic"/>
                          <a:cs typeface="MS PGothic"/>
                        </a:rPr>
                        <a:t>に</a:t>
                      </a:r>
                      <a:r>
                        <a:rPr dirty="0" sz="900" spc="-110">
                          <a:latin typeface="MS PGothic"/>
                          <a:cs typeface="MS PGothic"/>
                        </a:rPr>
                        <a:t>専</a:t>
                      </a:r>
                      <a:r>
                        <a:rPr dirty="0" sz="900" spc="-85">
                          <a:latin typeface="MS PGothic"/>
                          <a:cs typeface="MS PGothic"/>
                        </a:rPr>
                        <a:t>門</a:t>
                      </a:r>
                      <a:r>
                        <a:rPr dirty="0" sz="900" spc="-60">
                          <a:latin typeface="MS PGothic"/>
                          <a:cs typeface="MS PGothic"/>
                        </a:rPr>
                        <a:t>の</a:t>
                      </a:r>
                      <a:r>
                        <a:rPr dirty="0" sz="900" spc="-100">
                          <a:latin typeface="MS PGothic"/>
                          <a:cs typeface="MS PGothic"/>
                        </a:rPr>
                        <a:t>水族館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46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219075">
                        <a:lnSpc>
                          <a:spcPts val="1190"/>
                        </a:lnSpc>
                        <a:spcBef>
                          <a:spcPts val="5"/>
                        </a:spcBef>
                      </a:pPr>
                      <a:r>
                        <a:rPr dirty="0" sz="1000" spc="-55">
                          <a:latin typeface="MS PGothic"/>
                          <a:cs typeface="MS PGothic"/>
                        </a:rPr>
                        <a:t>＝＝＝＝＝＝＝＝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鳥取賀露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港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「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かにっこ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館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」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見学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＝＝＝＝＝＝＝＝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鳥取</a:t>
                      </a:r>
                      <a:r>
                        <a:rPr dirty="0" sz="1000" spc="135">
                          <a:latin typeface="MS PGothic"/>
                          <a:cs typeface="MS PGothic"/>
                        </a:rPr>
                        <a:t>西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IC＝＝＝＝＝＝＝＝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各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地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6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95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 marL="1141095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2456815" algn="l"/>
                        </a:tabLst>
                      </a:pPr>
                      <a:r>
                        <a:rPr dirty="0" sz="1000" spc="-45">
                          <a:latin typeface="MS PGothic"/>
                          <a:cs typeface="MS PGothic"/>
                        </a:rPr>
                        <a:t>14:00	</a:t>
                      </a:r>
                      <a:r>
                        <a:rPr dirty="0" sz="1000" spc="-40">
                          <a:latin typeface="MS PGothic"/>
                          <a:cs typeface="MS PGothic"/>
                        </a:rPr>
                        <a:t>14:30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6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902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ct val="100000"/>
                        </a:lnSpc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３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 marL="63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200" spc="-35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957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ct val="100000"/>
                        </a:lnSpc>
                        <a:spcBef>
                          <a:spcPts val="1085"/>
                        </a:spcBef>
                      </a:pPr>
                      <a:r>
                        <a:rPr dirty="0" sz="1800">
                          <a:latin typeface="MS PGothic"/>
                          <a:cs typeface="MS PGothic"/>
                        </a:rPr>
                        <a:t>４</a:t>
                      </a:r>
                      <a:endParaRPr sz="18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200" spc="-50">
                          <a:latin typeface="MS PGothic"/>
                          <a:cs typeface="MS PGothic"/>
                        </a:rPr>
                        <a:t>＊／＊＊</a:t>
                      </a:r>
                      <a:endParaRPr sz="1200">
                        <a:latin typeface="MS PGothic"/>
                        <a:cs typeface="MS PGothic"/>
                      </a:endParaRPr>
                    </a:p>
                    <a:p>
                      <a:pPr algn="ctr" marL="635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200" spc="-35">
                          <a:latin typeface="MS PGothic"/>
                          <a:cs typeface="MS PGothic"/>
                        </a:rPr>
                        <a:t>（＊）</a:t>
                      </a:r>
                      <a:endParaRPr sz="1200">
                        <a:latin typeface="MS PGothic"/>
                        <a:cs typeface="MS P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1648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050" spc="-100">
                          <a:latin typeface="MS PGothic"/>
                          <a:cs typeface="MS PGothic"/>
                        </a:rPr>
                        <a:t>備考</a:t>
                      </a:r>
                      <a:endParaRPr sz="1050">
                        <a:latin typeface="MS PGothic"/>
                        <a:cs typeface="MS PGothic"/>
                      </a:endParaRPr>
                    </a:p>
                  </a:txBody>
                  <a:tcPr marL="0" marR="0" marB="0" marT="29844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12">
                  <a:txBody>
                    <a:bodyPr/>
                    <a:lstStyle/>
                    <a:p>
                      <a:pPr marL="189230" indent="-127635">
                        <a:lnSpc>
                          <a:spcPct val="100000"/>
                        </a:lnSpc>
                        <a:spcBef>
                          <a:spcPts val="270"/>
                        </a:spcBef>
                        <a:buSzPct val="90000"/>
                        <a:buChar char="◆"/>
                        <a:tabLst>
                          <a:tab pos="189865" algn="l"/>
                        </a:tabLst>
                      </a:pPr>
                      <a:r>
                        <a:rPr dirty="0" sz="1000" spc="-105">
                          <a:latin typeface="MS PGothic"/>
                          <a:cs typeface="MS PGothic"/>
                        </a:rPr>
                        <a:t>当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日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の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天</a:t>
                      </a:r>
                      <a:r>
                        <a:rPr dirty="0" sz="1000" spc="-95">
                          <a:latin typeface="MS PGothic"/>
                          <a:cs typeface="MS PGothic"/>
                        </a:rPr>
                        <a:t>候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や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道路事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情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に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よ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り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遅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れ</a:t>
                      </a:r>
                      <a:r>
                        <a:rPr dirty="0" sz="1000" spc="-65">
                          <a:latin typeface="MS PGothic"/>
                          <a:cs typeface="MS PGothic"/>
                        </a:rPr>
                        <a:t>る</a:t>
                      </a:r>
                      <a:r>
                        <a:rPr dirty="0" sz="1000" spc="-105">
                          <a:latin typeface="MS PGothic"/>
                          <a:cs typeface="MS PGothic"/>
                        </a:rPr>
                        <a:t>場</a:t>
                      </a:r>
                      <a:r>
                        <a:rPr dirty="0" sz="1000" spc="-90">
                          <a:latin typeface="MS PGothic"/>
                          <a:cs typeface="MS PGothic"/>
                        </a:rPr>
                        <a:t>合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が</a:t>
                      </a:r>
                      <a:r>
                        <a:rPr dirty="0" sz="1000" spc="-45">
                          <a:latin typeface="MS PGothic"/>
                          <a:cs typeface="MS PGothic"/>
                        </a:rPr>
                        <a:t>ご</a:t>
                      </a:r>
                      <a:r>
                        <a:rPr dirty="0" sz="1000" spc="-60">
                          <a:latin typeface="MS PGothic"/>
                          <a:cs typeface="MS PGothic"/>
                        </a:rPr>
                        <a:t>ざ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い</a:t>
                      </a:r>
                      <a:r>
                        <a:rPr dirty="0" sz="1000" spc="-55">
                          <a:latin typeface="MS PGothic"/>
                          <a:cs typeface="MS PGothic"/>
                        </a:rPr>
                        <a:t>ま</a:t>
                      </a:r>
                      <a:r>
                        <a:rPr dirty="0" sz="1000" spc="-50">
                          <a:latin typeface="MS PGothic"/>
                          <a:cs typeface="MS PGothic"/>
                        </a:rPr>
                        <a:t>す</a:t>
                      </a:r>
                      <a:r>
                        <a:rPr dirty="0" sz="1000" spc="-5">
                          <a:latin typeface="MS PGothic"/>
                          <a:cs typeface="MS PGothic"/>
                        </a:rPr>
                        <a:t>。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3429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4762">
                <a:tc gridSpan="2"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000" spc="-100">
                          <a:latin typeface="MS PGothic"/>
                          <a:cs typeface="MS PGothic"/>
                        </a:rPr>
                        <a:t>記入例</a:t>
                      </a:r>
                      <a:endParaRPr sz="1000">
                        <a:latin typeface="MS PGothic"/>
                        <a:cs typeface="MS PGothic"/>
                      </a:endParaRPr>
                    </a:p>
                  </a:txBody>
                  <a:tcPr marL="0" marR="0" marB="0" marT="45085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00">
                          <a:latin typeface="MS PGothic"/>
                          <a:cs typeface="MS PGothic"/>
                        </a:rPr>
                        <a:t>Ｊ</a:t>
                      </a:r>
                      <a:r>
                        <a:rPr dirty="0" sz="900" spc="16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Ｒ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78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3525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00" spc="-50">
                          <a:latin typeface="MS PGothic"/>
                          <a:cs typeface="MS PGothic"/>
                        </a:rPr>
                        <a:t>――――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78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00">
                          <a:latin typeface="MS PGothic"/>
                          <a:cs typeface="MS PGothic"/>
                        </a:rPr>
                        <a:t>バ</a:t>
                      </a:r>
                      <a:r>
                        <a:rPr dirty="0" sz="900" spc="19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ス</a:t>
                      </a:r>
                      <a:r>
                        <a:rPr dirty="0" sz="900" spc="19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=========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78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00">
                          <a:latin typeface="MS PGothic"/>
                          <a:cs typeface="MS PGothic"/>
                        </a:rPr>
                        <a:t>船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78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00" spc="-45">
                          <a:latin typeface="MS PGothic"/>
                          <a:cs typeface="MS PGothic"/>
                        </a:rPr>
                        <a:t>～～～～～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78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00" spc="-100">
                          <a:latin typeface="MS PGothic"/>
                          <a:cs typeface="MS PGothic"/>
                        </a:rPr>
                        <a:t>旅館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900" spc="65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△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78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447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00">
                          <a:latin typeface="MS PGothic"/>
                          <a:cs typeface="MS PGothic"/>
                        </a:rPr>
                        <a:t>徒</a:t>
                      </a:r>
                      <a:r>
                        <a:rPr dirty="0" sz="900" spc="13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歩</a:t>
                      </a:r>
                      <a:r>
                        <a:rPr dirty="0" sz="900" spc="14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・・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・・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・・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・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・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78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447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00" spc="-100">
                          <a:latin typeface="MS PGothic"/>
                          <a:cs typeface="MS PGothic"/>
                        </a:rPr>
                        <a:t>私鉄</a:t>
                      </a:r>
                      <a:r>
                        <a:rPr dirty="0" sz="900" spc="-45">
                          <a:latin typeface="MS PGothic"/>
                          <a:cs typeface="MS PGothic"/>
                        </a:rPr>
                        <a:t>・ケ</a:t>
                      </a:r>
                      <a:r>
                        <a:rPr dirty="0" sz="900" spc="-65">
                          <a:latin typeface="MS PGothic"/>
                          <a:cs typeface="MS PGothic"/>
                        </a:rPr>
                        <a:t>ー</a:t>
                      </a:r>
                      <a:r>
                        <a:rPr dirty="0" sz="900" spc="-55">
                          <a:latin typeface="MS PGothic"/>
                          <a:cs typeface="MS PGothic"/>
                        </a:rPr>
                        <a:t>ブ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ル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78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00" spc="-65">
                          <a:latin typeface="MS PGothic"/>
                          <a:cs typeface="MS PGothic"/>
                        </a:rPr>
                        <a:t>艹</a:t>
                      </a:r>
                      <a:r>
                        <a:rPr dirty="0" sz="900" spc="-50">
                          <a:latin typeface="MS PGothic"/>
                          <a:cs typeface="MS PGothic"/>
                        </a:rPr>
                        <a:t>艹艹艹艹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艹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785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dirty="0" sz="900" spc="-100">
                          <a:latin typeface="MS PGothic"/>
                          <a:cs typeface="MS PGothic"/>
                        </a:rPr>
                        <a:t>車中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泊</a:t>
                      </a:r>
                      <a:r>
                        <a:rPr dirty="0" sz="900" spc="80">
                          <a:latin typeface="MS PGothic"/>
                          <a:cs typeface="MS PGothic"/>
                        </a:rPr>
                        <a:t> </a:t>
                      </a:r>
                      <a:r>
                        <a:rPr dirty="0" sz="900">
                          <a:latin typeface="MS PGothic"/>
                          <a:cs typeface="MS PGothic"/>
                        </a:rPr>
                        <a:t>▲</a:t>
                      </a:r>
                      <a:endParaRPr sz="900">
                        <a:latin typeface="MS PGothic"/>
                        <a:cs typeface="MS PGothic"/>
                      </a:endParaRPr>
                    </a:p>
                  </a:txBody>
                  <a:tcPr marL="0" marR="0" marB="0" marT="57785"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83511" y="7840474"/>
            <a:ext cx="208457" cy="119943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0982706" y="1508506"/>
            <a:ext cx="143700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100">
                <a:latin typeface="MS Gothic"/>
                <a:cs typeface="MS Gothic"/>
              </a:rPr>
              <a:t>（</a:t>
            </a:r>
            <a:r>
              <a:rPr dirty="0" sz="1100" spc="-110">
                <a:latin typeface="MS Gothic"/>
                <a:cs typeface="MS Gothic"/>
              </a:rPr>
              <a:t>公社</a:t>
            </a:r>
            <a:r>
              <a:rPr dirty="0" sz="1100" spc="-100">
                <a:latin typeface="MS Gothic"/>
                <a:cs typeface="MS Gothic"/>
              </a:rPr>
              <a:t>）</a:t>
            </a:r>
            <a:r>
              <a:rPr dirty="0" sz="1100" spc="-110">
                <a:latin typeface="MS Gothic"/>
                <a:cs typeface="MS Gothic"/>
              </a:rPr>
              <a:t>鳥取</a:t>
            </a:r>
            <a:r>
              <a:rPr dirty="0" sz="1100" spc="-100">
                <a:latin typeface="MS Gothic"/>
                <a:cs typeface="MS Gothic"/>
              </a:rPr>
              <a:t>県</a:t>
            </a:r>
            <a:r>
              <a:rPr dirty="0" sz="1100" spc="-110">
                <a:latin typeface="MS Gothic"/>
                <a:cs typeface="MS Gothic"/>
              </a:rPr>
              <a:t>観光</a:t>
            </a:r>
            <a:r>
              <a:rPr dirty="0" sz="1100" spc="-100">
                <a:latin typeface="MS Gothic"/>
                <a:cs typeface="MS Gothic"/>
              </a:rPr>
              <a:t>連</a:t>
            </a:r>
            <a:r>
              <a:rPr dirty="0" sz="1100">
                <a:latin typeface="MS Gothic"/>
                <a:cs typeface="MS Gothic"/>
              </a:rPr>
              <a:t>盟</a:t>
            </a:r>
            <a:endParaRPr sz="1100">
              <a:latin typeface="MS Gothic"/>
              <a:cs typeface="MS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（株）ツーリスト関西事務センター</dc:creator>
  <dc:title>ご　　旅　　程　　表</dc:title>
  <dcterms:created xsi:type="dcterms:W3CDTF">2021-10-13T11:01:04Z</dcterms:created>
  <dcterms:modified xsi:type="dcterms:W3CDTF">2021-10-13T11:01:04Z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2021-09-28T00:00:00Z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2021-10-13T00:00:00Z</vt:filetime>
  </property>
</Properties>
</file>